
<file path=[Content_Types].xml><?xml version="1.0" encoding="utf-8"?>
<Types xmlns="http://schemas.openxmlformats.org/package/2006/content-types">
  <Default Extension="xml" ContentType="application/xml"/>
  <Default Extension="wmf" ContentType="image/x-wmf"/>
  <Default Extension="jpeg" ContentType="image/jpeg"/>
  <Default Extension="tiff" ContentType="image/tiff"/>
  <Default Extension="emf" ContentType="image/x-emf"/>
  <Default Extension="mpg" ContentType="video/unknown"/>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80" r:id="rId2"/>
    <p:sldId id="277" r:id="rId3"/>
    <p:sldId id="275" r:id="rId4"/>
    <p:sldId id="279" r:id="rId5"/>
    <p:sldId id="269" r:id="rId6"/>
    <p:sldId id="276" r:id="rId7"/>
    <p:sldId id="382" r:id="rId8"/>
    <p:sldId id="282" r:id="rId9"/>
    <p:sldId id="256" r:id="rId10"/>
    <p:sldId id="278" r:id="rId11"/>
    <p:sldId id="283" r:id="rId12"/>
    <p:sldId id="281" r:id="rId13"/>
    <p:sldId id="259" r:id="rId14"/>
    <p:sldId id="273" r:id="rId15"/>
    <p:sldId id="262" r:id="rId16"/>
    <p:sldId id="261" r:id="rId17"/>
    <p:sldId id="257" r:id="rId18"/>
    <p:sldId id="383" r:id="rId19"/>
    <p:sldId id="265" r:id="rId20"/>
    <p:sldId id="264" r:id="rId21"/>
    <p:sldId id="263" r:id="rId22"/>
    <p:sldId id="271" r:id="rId23"/>
    <p:sldId id="272" r:id="rId24"/>
  </p:sldIdLst>
  <p:sldSz cx="9144000" cy="6858000" type="screen4x3"/>
  <p:notesSz cx="6858000" cy="9723438"/>
  <p:defaultTextStyle>
    <a:defPPr>
      <a:defRPr lang="ja-JP"/>
    </a:defPPr>
    <a:lvl1pPr algn="l" rtl="0" fontAlgn="base">
      <a:spcBef>
        <a:spcPct val="0"/>
      </a:spcBef>
      <a:spcAft>
        <a:spcPct val="0"/>
      </a:spcAft>
      <a:defRPr kumimoji="1" sz="28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umimoji="1" sz="28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umimoji="1" sz="28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umimoji="1" sz="28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umimoji="1" sz="2800" kern="1200">
        <a:solidFill>
          <a:schemeClr val="tx1"/>
        </a:solidFill>
        <a:latin typeface="Arial" charset="0"/>
        <a:ea typeface="ＭＳ Ｐゴシック" charset="0"/>
        <a:cs typeface="ＭＳ Ｐゴシック" charset="0"/>
      </a:defRPr>
    </a:lvl5pPr>
    <a:lvl6pPr marL="2286000" algn="l" defTabSz="457200" rtl="0" eaLnBrk="1" latinLnBrk="0" hangingPunct="1">
      <a:defRPr kumimoji="1" sz="2800" kern="1200">
        <a:solidFill>
          <a:schemeClr val="tx1"/>
        </a:solidFill>
        <a:latin typeface="Arial" charset="0"/>
        <a:ea typeface="ＭＳ Ｐゴシック" charset="0"/>
        <a:cs typeface="ＭＳ Ｐゴシック" charset="0"/>
      </a:defRPr>
    </a:lvl6pPr>
    <a:lvl7pPr marL="2743200" algn="l" defTabSz="457200" rtl="0" eaLnBrk="1" latinLnBrk="0" hangingPunct="1">
      <a:defRPr kumimoji="1" sz="2800" kern="1200">
        <a:solidFill>
          <a:schemeClr val="tx1"/>
        </a:solidFill>
        <a:latin typeface="Arial" charset="0"/>
        <a:ea typeface="ＭＳ Ｐゴシック" charset="0"/>
        <a:cs typeface="ＭＳ Ｐゴシック" charset="0"/>
      </a:defRPr>
    </a:lvl7pPr>
    <a:lvl8pPr marL="3200400" algn="l" defTabSz="457200" rtl="0" eaLnBrk="1" latinLnBrk="0" hangingPunct="1">
      <a:defRPr kumimoji="1" sz="2800" kern="1200">
        <a:solidFill>
          <a:schemeClr val="tx1"/>
        </a:solidFill>
        <a:latin typeface="Arial" charset="0"/>
        <a:ea typeface="ＭＳ Ｐゴシック" charset="0"/>
        <a:cs typeface="ＭＳ Ｐゴシック" charset="0"/>
      </a:defRPr>
    </a:lvl8pPr>
    <a:lvl9pPr marL="3657600" algn="l" defTabSz="457200" rtl="0" eaLnBrk="1" latinLnBrk="0" hangingPunct="1">
      <a:defRPr kumimoji="1" sz="28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520"/>
    <p:restoredTop sz="95285" autoAdjust="0"/>
  </p:normalViewPr>
  <p:slideViewPr>
    <p:cSldViewPr>
      <p:cViewPr varScale="1">
        <p:scale>
          <a:sx n="202" d="100"/>
          <a:sy n="202" d="100"/>
        </p:scale>
        <p:origin x="-536" y="-104"/>
      </p:cViewPr>
      <p:guideLst>
        <p:guide orient="horz" pos="2160"/>
        <p:guide pos="2880"/>
      </p:guideLst>
    </p:cSldViewPr>
  </p:slideViewPr>
  <p:notesTextViewPr>
    <p:cViewPr>
      <p:scale>
        <a:sx n="100" d="100"/>
        <a:sy n="100" d="100"/>
      </p:scale>
      <p:origin x="0" y="0"/>
    </p:cViewPr>
  </p:notesTextViewPr>
  <p:sorterViewPr>
    <p:cViewPr>
      <p:scale>
        <a:sx n="171" d="100"/>
        <a:sy n="171"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printerSettings" Target="printerSettings/printerSettings1.bin"/><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wmf"/><Relationship Id="rId2" Type="http://schemas.openxmlformats.org/officeDocument/2006/relationships/image" Target="../media/image32.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マスター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4B7A420F-F01F-8D4D-B4DF-4DBDD195C3D8}" type="slidenum">
              <a:rPr lang="en-US" altLang="ja-JP"/>
              <a:pPr>
                <a:defRPr/>
              </a:pPr>
              <a:t>‹#›</a:t>
            </a:fld>
            <a:endParaRPr lang="en-US" altLang="ja-JP"/>
          </a:p>
        </p:txBody>
      </p:sp>
    </p:spTree>
    <p:extLst>
      <p:ext uri="{BB962C8B-B14F-4D97-AF65-F5344CB8AC3E}">
        <p14:creationId xmlns:p14="http://schemas.microsoft.com/office/powerpoint/2010/main" val="11972126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F46C57C5-5516-F34C-8C23-367DFA5220C4}" type="slidenum">
              <a:rPr lang="en-US" altLang="ja-JP"/>
              <a:pPr>
                <a:defRPr/>
              </a:pPr>
              <a:t>‹#›</a:t>
            </a:fld>
            <a:endParaRPr lang="en-US" altLang="ja-JP"/>
          </a:p>
        </p:txBody>
      </p:sp>
    </p:spTree>
    <p:extLst>
      <p:ext uri="{BB962C8B-B14F-4D97-AF65-F5344CB8AC3E}">
        <p14:creationId xmlns:p14="http://schemas.microsoft.com/office/powerpoint/2010/main" val="6111757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476C623B-3819-854E-AB25-667E0EE2D3B9}" type="slidenum">
              <a:rPr lang="en-US" altLang="ja-JP"/>
              <a:pPr>
                <a:defRPr/>
              </a:pPr>
              <a:t>‹#›</a:t>
            </a:fld>
            <a:endParaRPr lang="en-US" altLang="ja-JP"/>
          </a:p>
        </p:txBody>
      </p:sp>
    </p:spTree>
    <p:extLst>
      <p:ext uri="{BB962C8B-B14F-4D97-AF65-F5344CB8AC3E}">
        <p14:creationId xmlns:p14="http://schemas.microsoft.com/office/powerpoint/2010/main" val="37033865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A50A865D-36CE-0940-B067-997778EE2B13}" type="slidenum">
              <a:rPr lang="en-US" altLang="ja-JP"/>
              <a:pPr>
                <a:defRPr/>
              </a:pPr>
              <a:t>‹#›</a:t>
            </a:fld>
            <a:endParaRPr lang="en-US" altLang="ja-JP"/>
          </a:p>
        </p:txBody>
      </p:sp>
    </p:spTree>
    <p:extLst>
      <p:ext uri="{BB962C8B-B14F-4D97-AF65-F5344CB8AC3E}">
        <p14:creationId xmlns:p14="http://schemas.microsoft.com/office/powerpoint/2010/main" val="35146256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73EA92C1-F0CD-BD47-9353-8E13E5E74EB7}" type="slidenum">
              <a:rPr lang="en-US" altLang="ja-JP"/>
              <a:pPr>
                <a:defRPr/>
              </a:pPr>
              <a:t>‹#›</a:t>
            </a:fld>
            <a:endParaRPr lang="en-US" altLang="ja-JP"/>
          </a:p>
        </p:txBody>
      </p:sp>
    </p:spTree>
    <p:extLst>
      <p:ext uri="{BB962C8B-B14F-4D97-AF65-F5344CB8AC3E}">
        <p14:creationId xmlns:p14="http://schemas.microsoft.com/office/powerpoint/2010/main" val="1573545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61609F9E-79CB-A24B-9EA4-C1A27590D7B4}" type="slidenum">
              <a:rPr lang="en-US" altLang="ja-JP"/>
              <a:pPr>
                <a:defRPr/>
              </a:pPr>
              <a:t>‹#›</a:t>
            </a:fld>
            <a:endParaRPr lang="en-US" altLang="ja-JP"/>
          </a:p>
        </p:txBody>
      </p:sp>
    </p:spTree>
    <p:extLst>
      <p:ext uri="{BB962C8B-B14F-4D97-AF65-F5344CB8AC3E}">
        <p14:creationId xmlns:p14="http://schemas.microsoft.com/office/powerpoint/2010/main" val="4199093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8E5F0DFE-6383-3848-A9C5-CD86E4DD4AF1}" type="slidenum">
              <a:rPr lang="en-US" altLang="ja-JP"/>
              <a:pPr>
                <a:defRPr/>
              </a:pPr>
              <a:t>‹#›</a:t>
            </a:fld>
            <a:endParaRPr lang="en-US" altLang="ja-JP"/>
          </a:p>
        </p:txBody>
      </p:sp>
    </p:spTree>
    <p:extLst>
      <p:ext uri="{BB962C8B-B14F-4D97-AF65-F5344CB8AC3E}">
        <p14:creationId xmlns:p14="http://schemas.microsoft.com/office/powerpoint/2010/main" val="437864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56BC0A9A-34A5-9B48-AAD2-0206B0992C84}" type="slidenum">
              <a:rPr lang="en-US" altLang="ja-JP"/>
              <a:pPr>
                <a:defRPr/>
              </a:pPr>
              <a:t>‹#›</a:t>
            </a:fld>
            <a:endParaRPr lang="en-US" altLang="ja-JP"/>
          </a:p>
        </p:txBody>
      </p:sp>
    </p:spTree>
    <p:extLst>
      <p:ext uri="{BB962C8B-B14F-4D97-AF65-F5344CB8AC3E}">
        <p14:creationId xmlns:p14="http://schemas.microsoft.com/office/powerpoint/2010/main" val="8931076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E88D4FC7-D45F-0145-948C-428F9E996AD7}" type="slidenum">
              <a:rPr lang="en-US" altLang="ja-JP"/>
              <a:pPr>
                <a:defRPr/>
              </a:pPr>
              <a:t>‹#›</a:t>
            </a:fld>
            <a:endParaRPr lang="en-US" altLang="ja-JP"/>
          </a:p>
        </p:txBody>
      </p:sp>
    </p:spTree>
    <p:extLst>
      <p:ext uri="{BB962C8B-B14F-4D97-AF65-F5344CB8AC3E}">
        <p14:creationId xmlns:p14="http://schemas.microsoft.com/office/powerpoint/2010/main" val="2698927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D9809308-1F34-0343-BD1F-F3B76733EF9E}" type="slidenum">
              <a:rPr lang="en-US" altLang="ja-JP"/>
              <a:pPr>
                <a:defRPr/>
              </a:pPr>
              <a:t>‹#›</a:t>
            </a:fld>
            <a:endParaRPr lang="en-US" altLang="ja-JP"/>
          </a:p>
        </p:txBody>
      </p:sp>
    </p:spTree>
    <p:extLst>
      <p:ext uri="{BB962C8B-B14F-4D97-AF65-F5344CB8AC3E}">
        <p14:creationId xmlns:p14="http://schemas.microsoft.com/office/powerpoint/2010/main" val="4205724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BD7803A0-B882-6645-80F7-68DE3F6CC997}" type="slidenum">
              <a:rPr lang="en-US" altLang="ja-JP"/>
              <a:pPr>
                <a:defRPr/>
              </a:pPr>
              <a:t>‹#›</a:t>
            </a:fld>
            <a:endParaRPr lang="en-US" altLang="ja-JP"/>
          </a:p>
        </p:txBody>
      </p:sp>
    </p:spTree>
    <p:extLst>
      <p:ext uri="{BB962C8B-B14F-4D97-AF65-F5344CB8AC3E}">
        <p14:creationId xmlns:p14="http://schemas.microsoft.com/office/powerpoint/2010/main" val="39946580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ja-JP" altLang="en-US"/>
              <a:t>マスタ</a:t>
            </a:r>
            <a:r>
              <a:rPr lang="en-US" altLang="ja-JP"/>
              <a:t> </a:t>
            </a:r>
            <a:r>
              <a:rPr lang="ja-JP" altLang="en-US"/>
              <a:t>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ja-JP" altLang="en-US"/>
              <a:t>マスタ</a:t>
            </a:r>
            <a:r>
              <a:rPr lang="en-US" altLang="ja-JP"/>
              <a:t> </a:t>
            </a:r>
            <a:r>
              <a:rPr lang="ja-JP" altLang="en-US"/>
              <a:t>テキストの書式設定</a:t>
            </a:r>
            <a:endParaRPr lang="en-US" altLang="ja-JP"/>
          </a:p>
          <a:p>
            <a:pPr lvl="1"/>
            <a:r>
              <a:rPr lang="ja-JP" altLang="en-US"/>
              <a:t>第</a:t>
            </a:r>
            <a:r>
              <a:rPr lang="en-US" altLang="ja-JP"/>
              <a:t> 2 </a:t>
            </a:r>
            <a:r>
              <a:rPr lang="ja-JP" altLang="en-US"/>
              <a:t>レベル</a:t>
            </a:r>
            <a:endParaRPr lang="en-US" altLang="ja-JP"/>
          </a:p>
          <a:p>
            <a:pPr lvl="2"/>
            <a:r>
              <a:rPr lang="ja-JP" altLang="en-US"/>
              <a:t>第</a:t>
            </a:r>
            <a:r>
              <a:rPr lang="en-US" altLang="ja-JP"/>
              <a:t> 3 </a:t>
            </a:r>
            <a:r>
              <a:rPr lang="ja-JP" altLang="en-US"/>
              <a:t>レベル</a:t>
            </a:r>
            <a:endParaRPr lang="en-US" altLang="ja-JP"/>
          </a:p>
          <a:p>
            <a:pPr lvl="3"/>
            <a:r>
              <a:rPr lang="ja-JP" altLang="en-US"/>
              <a:t>第</a:t>
            </a:r>
            <a:r>
              <a:rPr lang="en-US" altLang="ja-JP"/>
              <a:t> 4 </a:t>
            </a:r>
            <a:r>
              <a:rPr lang="ja-JP" altLang="en-US"/>
              <a:t>レベル</a:t>
            </a:r>
            <a:endParaRPr lang="en-US" altLang="ja-JP"/>
          </a:p>
          <a:p>
            <a:pPr lvl="4"/>
            <a:r>
              <a:rPr lang="ja-JP" altLang="en-US"/>
              <a:t>第</a:t>
            </a:r>
            <a:r>
              <a:rPr lang="en-US" altLang="ja-JP"/>
              <a:t> 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a:defRPr/>
            </a:pPr>
            <a:fld id="{EEA33A8A-37CA-D743-8AD9-5E0AAE589472}"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f"/><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 Id="rId3"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oleObject" Target="../embeddings/oleObject1.bin"/><Relationship Id="rId6" Type="http://schemas.openxmlformats.org/officeDocument/2006/relationships/image" Target="../media/image20.emf"/><Relationship Id="rId7" Type="http://schemas.openxmlformats.org/officeDocument/2006/relationships/image" Target="../media/image21.emf"/><Relationship Id="rId1" Type="http://schemas.openxmlformats.org/officeDocument/2006/relationships/vmlDrawing" Target="../drawings/vmlDrawing1.vml"/><Relationship Id="rId2"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hyperlink" Target="/Applications/QuickTime%20Player.app" TargetMode="External"/><Relationship Id="rId5" Type="http://schemas.openxmlformats.org/officeDocument/2006/relationships/image" Target="../media/image23.png"/><Relationship Id="rId6" Type="http://schemas.openxmlformats.org/officeDocument/2006/relationships/image" Target="../media/image24.png"/><Relationship Id="rId1" Type="http://schemas.microsoft.com/office/2007/relationships/media" Target="../media/media1.mpg"/><Relationship Id="rId2" Type="http://schemas.openxmlformats.org/officeDocument/2006/relationships/video" Target="../media/media1.mp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hyperlink" Target="file://localhost/Users/koidesin/PowerPoint/%E5%AD%A6%E9%83%A8%E7%A0%94%E7%A9%B6%E5%AE%A4%E7%B4%B9%E4%BB%8B/movie1.mpg" TargetMode="External"/><Relationship Id="rId5" Type="http://schemas.openxmlformats.org/officeDocument/2006/relationships/image" Target="../media/image25.png"/><Relationship Id="rId6" Type="http://schemas.openxmlformats.org/officeDocument/2006/relationships/image" Target="../media/image26.png"/><Relationship Id="rId1" Type="http://schemas.microsoft.com/office/2007/relationships/media" Target="../media/media2.mpg"/><Relationship Id="rId2" Type="http://schemas.openxmlformats.org/officeDocument/2006/relationships/video" Target="../media/media2.m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 Id="rId3"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1" Type="http://schemas.microsoft.com/office/2007/relationships/media" Target="../media/media3.mpg"/><Relationship Id="rId2" Type="http://schemas.openxmlformats.org/officeDocument/2006/relationships/video" Target="../media/media3.m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tiff"/><Relationship Id="rId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oleObject" Target="../embeddings/oleObject2.bin"/><Relationship Id="rId5" Type="http://schemas.openxmlformats.org/officeDocument/2006/relationships/image" Target="../media/image31.wmf"/><Relationship Id="rId6" Type="http://schemas.openxmlformats.org/officeDocument/2006/relationships/oleObject" Target="../embeddings/oleObject3.bin"/><Relationship Id="rId7" Type="http://schemas.openxmlformats.org/officeDocument/2006/relationships/image" Target="../media/image32.w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5.w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tiff"/><Relationship Id="rId7" Type="http://schemas.openxmlformats.org/officeDocument/2006/relationships/image" Target="../media/image13.tiff"/><Relationship Id="rId8" Type="http://schemas.openxmlformats.org/officeDocument/2006/relationships/image" Target="../media/image14.tiff"/><Relationship Id="rId9"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8.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1.xml"/><Relationship Id="rId2"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882038"/>
            <a:ext cx="7772400" cy="936625"/>
          </a:xfrm>
        </p:spPr>
        <p:txBody>
          <a:bodyPr/>
          <a:lstStyle/>
          <a:p>
            <a:pPr>
              <a:defRPr/>
            </a:pPr>
            <a:r>
              <a:rPr lang="ja-JP" altLang="en-US" sz="6000" dirty="0"/>
              <a:t>宇宙プラズマ研究室</a:t>
            </a:r>
          </a:p>
        </p:txBody>
      </p:sp>
      <p:sp>
        <p:nvSpPr>
          <p:cNvPr id="32771" name="テキスト ボックス 3"/>
          <p:cNvSpPr txBox="1">
            <a:spLocks noChangeArrowheads="1"/>
          </p:cNvSpPr>
          <p:nvPr/>
        </p:nvSpPr>
        <p:spPr bwMode="auto">
          <a:xfrm>
            <a:off x="2900431" y="1792865"/>
            <a:ext cx="3024187"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a:solidFill>
                  <a:schemeClr val="tx1"/>
                </a:solidFill>
                <a:latin typeface="Arial" charset="0"/>
                <a:ea typeface="ＭＳ Ｐゴシック" charset="0"/>
                <a:cs typeface="ＭＳ Ｐゴシック" charset="0"/>
              </a:defRPr>
            </a:lvl1pPr>
            <a:lvl2pPr marL="742950" indent="-285750">
              <a:defRPr kumimoji="1" sz="2800">
                <a:solidFill>
                  <a:schemeClr val="tx1"/>
                </a:solidFill>
                <a:latin typeface="Arial" charset="0"/>
                <a:ea typeface="ＭＳ Ｐゴシック" charset="0"/>
              </a:defRPr>
            </a:lvl2pPr>
            <a:lvl3pPr marL="1143000" indent="-228600">
              <a:defRPr kumimoji="1" sz="2800">
                <a:solidFill>
                  <a:schemeClr val="tx1"/>
                </a:solidFill>
                <a:latin typeface="Arial" charset="0"/>
                <a:ea typeface="ＭＳ Ｐゴシック" charset="0"/>
              </a:defRPr>
            </a:lvl3pPr>
            <a:lvl4pPr marL="1600200" indent="-228600">
              <a:defRPr kumimoji="1" sz="2800">
                <a:solidFill>
                  <a:schemeClr val="tx1"/>
                </a:solidFill>
                <a:latin typeface="Arial" charset="0"/>
                <a:ea typeface="ＭＳ Ｐゴシック" charset="0"/>
              </a:defRPr>
            </a:lvl4pPr>
            <a:lvl5pPr marL="2057400" indent="-228600">
              <a:defRPr kumimoji="1" sz="2800">
                <a:solidFill>
                  <a:schemeClr val="tx1"/>
                </a:solidFill>
                <a:latin typeface="Arial" charset="0"/>
                <a:ea typeface="ＭＳ Ｐゴシック" charset="0"/>
              </a:defRPr>
            </a:lvl5pPr>
            <a:lvl6pPr marL="2514600" indent="-228600" fontAlgn="base">
              <a:spcBef>
                <a:spcPct val="0"/>
              </a:spcBef>
              <a:spcAft>
                <a:spcPct val="0"/>
              </a:spcAft>
              <a:defRPr kumimoji="1" sz="2800">
                <a:solidFill>
                  <a:schemeClr val="tx1"/>
                </a:solidFill>
                <a:latin typeface="Arial" charset="0"/>
                <a:ea typeface="ＭＳ Ｐゴシック" charset="0"/>
              </a:defRPr>
            </a:lvl6pPr>
            <a:lvl7pPr marL="2971800" indent="-228600" fontAlgn="base">
              <a:spcBef>
                <a:spcPct val="0"/>
              </a:spcBef>
              <a:spcAft>
                <a:spcPct val="0"/>
              </a:spcAft>
              <a:defRPr kumimoji="1" sz="2800">
                <a:solidFill>
                  <a:schemeClr val="tx1"/>
                </a:solidFill>
                <a:latin typeface="Arial" charset="0"/>
                <a:ea typeface="ＭＳ Ｐゴシック" charset="0"/>
              </a:defRPr>
            </a:lvl7pPr>
            <a:lvl8pPr marL="3429000" indent="-228600" fontAlgn="base">
              <a:spcBef>
                <a:spcPct val="0"/>
              </a:spcBef>
              <a:spcAft>
                <a:spcPct val="0"/>
              </a:spcAft>
              <a:defRPr kumimoji="1" sz="2800">
                <a:solidFill>
                  <a:schemeClr val="tx1"/>
                </a:solidFill>
                <a:latin typeface="Arial" charset="0"/>
                <a:ea typeface="ＭＳ Ｐゴシック" charset="0"/>
              </a:defRPr>
            </a:lvl8pPr>
            <a:lvl9pPr marL="3886200" indent="-228600" fontAlgn="base">
              <a:spcBef>
                <a:spcPct val="0"/>
              </a:spcBef>
              <a:spcAft>
                <a:spcPct val="0"/>
              </a:spcAft>
              <a:defRPr kumimoji="1" sz="2800">
                <a:solidFill>
                  <a:schemeClr val="tx1"/>
                </a:solidFill>
                <a:latin typeface="Arial" charset="0"/>
                <a:ea typeface="ＭＳ Ｐゴシック" charset="0"/>
              </a:defRPr>
            </a:lvl9pPr>
          </a:lstStyle>
          <a:p>
            <a:r>
              <a:rPr lang="ja-JP" altLang="en-US" sz="4400"/>
              <a:t>小出眞路</a:t>
            </a:r>
          </a:p>
        </p:txBody>
      </p:sp>
      <p:sp>
        <p:nvSpPr>
          <p:cNvPr id="32772" name="テキスト ボックス 2"/>
          <p:cNvSpPr txBox="1">
            <a:spLocks noChangeArrowheads="1"/>
          </p:cNvSpPr>
          <p:nvPr/>
        </p:nvSpPr>
        <p:spPr bwMode="auto">
          <a:xfrm>
            <a:off x="611560" y="4509120"/>
            <a:ext cx="5328703"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800">
                <a:solidFill>
                  <a:schemeClr val="tx1"/>
                </a:solidFill>
                <a:latin typeface="Arial" charset="0"/>
                <a:ea typeface="ＭＳ Ｐゴシック" charset="0"/>
                <a:cs typeface="ＭＳ Ｐゴシック" charset="0"/>
              </a:defRPr>
            </a:lvl1pPr>
            <a:lvl2pPr marL="742950" indent="-285750">
              <a:defRPr kumimoji="1" sz="2800">
                <a:solidFill>
                  <a:schemeClr val="tx1"/>
                </a:solidFill>
                <a:latin typeface="Arial" charset="0"/>
                <a:ea typeface="ＭＳ Ｐゴシック" charset="0"/>
              </a:defRPr>
            </a:lvl2pPr>
            <a:lvl3pPr marL="1143000" indent="-228600">
              <a:defRPr kumimoji="1" sz="2800">
                <a:solidFill>
                  <a:schemeClr val="tx1"/>
                </a:solidFill>
                <a:latin typeface="Arial" charset="0"/>
                <a:ea typeface="ＭＳ Ｐゴシック" charset="0"/>
              </a:defRPr>
            </a:lvl3pPr>
            <a:lvl4pPr marL="1600200" indent="-228600">
              <a:defRPr kumimoji="1" sz="2800">
                <a:solidFill>
                  <a:schemeClr val="tx1"/>
                </a:solidFill>
                <a:latin typeface="Arial" charset="0"/>
                <a:ea typeface="ＭＳ Ｐゴシック" charset="0"/>
              </a:defRPr>
            </a:lvl4pPr>
            <a:lvl5pPr marL="2057400" indent="-228600">
              <a:defRPr kumimoji="1" sz="2800">
                <a:solidFill>
                  <a:schemeClr val="tx1"/>
                </a:solidFill>
                <a:latin typeface="Arial" charset="0"/>
                <a:ea typeface="ＭＳ Ｐゴシック" charset="0"/>
              </a:defRPr>
            </a:lvl5pPr>
            <a:lvl6pPr marL="2514600" indent="-228600" fontAlgn="base">
              <a:spcBef>
                <a:spcPct val="0"/>
              </a:spcBef>
              <a:spcAft>
                <a:spcPct val="0"/>
              </a:spcAft>
              <a:defRPr kumimoji="1" sz="2800">
                <a:solidFill>
                  <a:schemeClr val="tx1"/>
                </a:solidFill>
                <a:latin typeface="Arial" charset="0"/>
                <a:ea typeface="ＭＳ Ｐゴシック" charset="0"/>
              </a:defRPr>
            </a:lvl6pPr>
            <a:lvl7pPr marL="2971800" indent="-228600" fontAlgn="base">
              <a:spcBef>
                <a:spcPct val="0"/>
              </a:spcBef>
              <a:spcAft>
                <a:spcPct val="0"/>
              </a:spcAft>
              <a:defRPr kumimoji="1" sz="2800">
                <a:solidFill>
                  <a:schemeClr val="tx1"/>
                </a:solidFill>
                <a:latin typeface="Arial" charset="0"/>
                <a:ea typeface="ＭＳ Ｐゴシック" charset="0"/>
              </a:defRPr>
            </a:lvl7pPr>
            <a:lvl8pPr marL="3429000" indent="-228600" fontAlgn="base">
              <a:spcBef>
                <a:spcPct val="0"/>
              </a:spcBef>
              <a:spcAft>
                <a:spcPct val="0"/>
              </a:spcAft>
              <a:defRPr kumimoji="1" sz="2800">
                <a:solidFill>
                  <a:schemeClr val="tx1"/>
                </a:solidFill>
                <a:latin typeface="Arial" charset="0"/>
                <a:ea typeface="ＭＳ Ｐゴシック" charset="0"/>
              </a:defRPr>
            </a:lvl8pPr>
            <a:lvl9pPr marL="3886200" indent="-228600" fontAlgn="base">
              <a:spcBef>
                <a:spcPct val="0"/>
              </a:spcBef>
              <a:spcAft>
                <a:spcPct val="0"/>
              </a:spcAft>
              <a:defRPr kumimoji="1" sz="2800">
                <a:solidFill>
                  <a:schemeClr val="tx1"/>
                </a:solidFill>
                <a:latin typeface="Arial" charset="0"/>
                <a:ea typeface="ＭＳ Ｐゴシック" charset="0"/>
              </a:defRPr>
            </a:lvl9pPr>
          </a:lstStyle>
          <a:p>
            <a:r>
              <a:rPr lang="ja-JP" altLang="en-US"/>
              <a:t>現在：天体プラズマ（太陽コロナなど）</a:t>
            </a:r>
            <a:endParaRPr lang="en-US" altLang="ja-JP" dirty="0"/>
          </a:p>
          <a:p>
            <a:r>
              <a:rPr lang="ja-JP" altLang="en-US"/>
              <a:t>　　　　相対論的プラズマ</a:t>
            </a:r>
            <a:endParaRPr lang="en-US" altLang="ja-JP" dirty="0"/>
          </a:p>
          <a:p>
            <a:r>
              <a:rPr lang="en-US" altLang="ja-JP" dirty="0"/>
              <a:t>	</a:t>
            </a:r>
            <a:r>
              <a:rPr lang="ja-JP" altLang="en-US"/>
              <a:t>相対論的ジェットの根元</a:t>
            </a:r>
            <a:endParaRPr lang="en-US" altLang="ja-JP" dirty="0"/>
          </a:p>
          <a:p>
            <a:endParaRPr lang="en-US" altLang="ja-JP" dirty="0"/>
          </a:p>
          <a:p>
            <a:r>
              <a:rPr lang="ja-JP" altLang="en-US"/>
              <a:t>　　　　プラズマ、電磁気学の応用</a:t>
            </a:r>
          </a:p>
        </p:txBody>
      </p:sp>
      <p:sp>
        <p:nvSpPr>
          <p:cNvPr id="32775" name="正方形/長方形 1"/>
          <p:cNvSpPr>
            <a:spLocks noChangeArrowheads="1"/>
          </p:cNvSpPr>
          <p:nvPr/>
        </p:nvSpPr>
        <p:spPr bwMode="auto">
          <a:xfrm>
            <a:off x="467544" y="2852936"/>
            <a:ext cx="712946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a:t>出身分野：</a:t>
            </a:r>
            <a:endParaRPr lang="en-US" altLang="ja-JP" dirty="0"/>
          </a:p>
          <a:p>
            <a:r>
              <a:rPr lang="ja-JP" altLang="en-US"/>
              <a:t>核融合プラズマ（数値シミュレーション）</a:t>
            </a:r>
            <a:endParaRPr lang="en-US" altLang="ja-JP" dirty="0"/>
          </a:p>
          <a:p>
            <a:r>
              <a:rPr lang="ja-JP" altLang="en-US"/>
              <a:t>・トカマク　・</a:t>
            </a:r>
            <a:r>
              <a:rPr lang="en-US" altLang="ja-JP" dirty="0"/>
              <a:t>RFP</a:t>
            </a:r>
          </a:p>
        </p:txBody>
      </p:sp>
      <p:sp>
        <p:nvSpPr>
          <p:cNvPr id="32777" name="テキスト ボックス 2"/>
          <p:cNvSpPr txBox="1">
            <a:spLocks noChangeArrowheads="1"/>
          </p:cNvSpPr>
          <p:nvPr/>
        </p:nvSpPr>
        <p:spPr bwMode="auto">
          <a:xfrm>
            <a:off x="3203848" y="5805264"/>
            <a:ext cx="2540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800">
                <a:solidFill>
                  <a:schemeClr val="tx1"/>
                </a:solidFill>
                <a:latin typeface="Arial" charset="0"/>
                <a:ea typeface="ＭＳ Ｐゴシック" charset="0"/>
                <a:cs typeface="ＭＳ Ｐゴシック" charset="0"/>
              </a:defRPr>
            </a:lvl1pPr>
            <a:lvl2pPr marL="742950" indent="-285750">
              <a:defRPr kumimoji="1" sz="2800">
                <a:solidFill>
                  <a:schemeClr val="tx1"/>
                </a:solidFill>
                <a:latin typeface="Arial" charset="0"/>
                <a:ea typeface="ＭＳ Ｐゴシック" charset="0"/>
              </a:defRPr>
            </a:lvl2pPr>
            <a:lvl3pPr marL="1143000" indent="-228600">
              <a:defRPr kumimoji="1" sz="2800">
                <a:solidFill>
                  <a:schemeClr val="tx1"/>
                </a:solidFill>
                <a:latin typeface="Arial" charset="0"/>
                <a:ea typeface="ＭＳ Ｐゴシック" charset="0"/>
              </a:defRPr>
            </a:lvl3pPr>
            <a:lvl4pPr marL="1600200" indent="-228600">
              <a:defRPr kumimoji="1" sz="2800">
                <a:solidFill>
                  <a:schemeClr val="tx1"/>
                </a:solidFill>
                <a:latin typeface="Arial" charset="0"/>
                <a:ea typeface="ＭＳ Ｐゴシック" charset="0"/>
              </a:defRPr>
            </a:lvl4pPr>
            <a:lvl5pPr marL="2057400" indent="-228600">
              <a:defRPr kumimoji="1" sz="2800">
                <a:solidFill>
                  <a:schemeClr val="tx1"/>
                </a:solidFill>
                <a:latin typeface="Arial" charset="0"/>
                <a:ea typeface="ＭＳ Ｐゴシック" charset="0"/>
              </a:defRPr>
            </a:lvl5pPr>
            <a:lvl6pPr marL="2514600" indent="-228600" fontAlgn="base">
              <a:spcBef>
                <a:spcPct val="0"/>
              </a:spcBef>
              <a:spcAft>
                <a:spcPct val="0"/>
              </a:spcAft>
              <a:defRPr kumimoji="1" sz="2800">
                <a:solidFill>
                  <a:schemeClr val="tx1"/>
                </a:solidFill>
                <a:latin typeface="Arial" charset="0"/>
                <a:ea typeface="ＭＳ Ｐゴシック" charset="0"/>
              </a:defRPr>
            </a:lvl6pPr>
            <a:lvl7pPr marL="2971800" indent="-228600" fontAlgn="base">
              <a:spcBef>
                <a:spcPct val="0"/>
              </a:spcBef>
              <a:spcAft>
                <a:spcPct val="0"/>
              </a:spcAft>
              <a:defRPr kumimoji="1" sz="2800">
                <a:solidFill>
                  <a:schemeClr val="tx1"/>
                </a:solidFill>
                <a:latin typeface="Arial" charset="0"/>
                <a:ea typeface="ＭＳ Ｐゴシック" charset="0"/>
              </a:defRPr>
            </a:lvl7pPr>
            <a:lvl8pPr marL="3429000" indent="-228600" fontAlgn="base">
              <a:spcBef>
                <a:spcPct val="0"/>
              </a:spcBef>
              <a:spcAft>
                <a:spcPct val="0"/>
              </a:spcAft>
              <a:defRPr kumimoji="1" sz="2800">
                <a:solidFill>
                  <a:schemeClr val="tx1"/>
                </a:solidFill>
                <a:latin typeface="Arial" charset="0"/>
                <a:ea typeface="ＭＳ Ｐゴシック" charset="0"/>
              </a:defRPr>
            </a:lvl8pPr>
            <a:lvl9pPr marL="3886200" indent="-228600" fontAlgn="base">
              <a:spcBef>
                <a:spcPct val="0"/>
              </a:spcBef>
              <a:spcAft>
                <a:spcPct val="0"/>
              </a:spcAft>
              <a:defRPr kumimoji="1" sz="2800">
                <a:solidFill>
                  <a:schemeClr val="tx1"/>
                </a:solidFill>
                <a:latin typeface="Arial" charset="0"/>
                <a:ea typeface="ＭＳ Ｐゴシック" charset="0"/>
              </a:defRPr>
            </a:lvl9pPr>
          </a:lstStyle>
          <a:p>
            <a:r>
              <a:rPr lang="ja-JP" altLang="en-US" sz="2400"/>
              <a:t>光速度に近い速さ</a:t>
            </a:r>
          </a:p>
        </p:txBody>
      </p:sp>
      <p:cxnSp>
        <p:nvCxnSpPr>
          <p:cNvPr id="6" name="直線矢印コネクタ 5"/>
          <p:cNvCxnSpPr/>
          <p:nvPr/>
        </p:nvCxnSpPr>
        <p:spPr>
          <a:xfrm flipH="1" flipV="1">
            <a:off x="2987824" y="5805264"/>
            <a:ext cx="287337" cy="288925"/>
          </a:xfrm>
          <a:prstGeom prst="straightConnector1">
            <a:avLst/>
          </a:prstGeom>
          <a:ln w="28575"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pic>
        <p:nvPicPr>
          <p:cNvPr id="18" name="図 17">
            <a:extLst>
              <a:ext uri="{FF2B5EF4-FFF2-40B4-BE49-F238E27FC236}">
                <a16:creationId xmlns:a16="http://schemas.microsoft.com/office/drawing/2014/main" xmlns="" id="{8EA3748E-CC4A-454A-95AD-22513EEF6D2E}"/>
              </a:ext>
            </a:extLst>
          </p:cNvPr>
          <p:cNvPicPr>
            <a:picLocks noChangeAspect="1"/>
          </p:cNvPicPr>
          <p:nvPr/>
        </p:nvPicPr>
        <p:blipFill rotWithShape="1">
          <a:blip r:embed="rId2"/>
          <a:srcRect l="27401" t="16137" r="28622" b="22215"/>
          <a:stretch/>
        </p:blipFill>
        <p:spPr>
          <a:xfrm>
            <a:off x="6391374" y="4326903"/>
            <a:ext cx="2564090" cy="2092751"/>
          </a:xfrm>
          <a:prstGeom prst="rect">
            <a:avLst/>
          </a:prstGeom>
        </p:spPr>
      </p:pic>
      <p:sp>
        <p:nvSpPr>
          <p:cNvPr id="3" name="正方形/長方形 2">
            <a:extLst>
              <a:ext uri="{FF2B5EF4-FFF2-40B4-BE49-F238E27FC236}">
                <a16:creationId xmlns:a16="http://schemas.microsoft.com/office/drawing/2014/main" xmlns="" id="{014E8915-6CE5-954D-B2EC-821BAA19167A}"/>
              </a:ext>
            </a:extLst>
          </p:cNvPr>
          <p:cNvSpPr/>
          <p:nvPr/>
        </p:nvSpPr>
        <p:spPr>
          <a:xfrm>
            <a:off x="6228184" y="6381328"/>
            <a:ext cx="3041484" cy="369332"/>
          </a:xfrm>
          <a:prstGeom prst="rect">
            <a:avLst/>
          </a:prstGeom>
        </p:spPr>
        <p:txBody>
          <a:bodyPr wrap="square">
            <a:spAutoFit/>
          </a:bodyPr>
          <a:lstStyle/>
          <a:p>
            <a:r>
              <a:rPr lang="en-US" altLang="ja-JP" sz="1800" dirty="0"/>
              <a:t>Event Horizon Telescope</a:t>
            </a:r>
            <a:endParaRPr lang="ja-JP" altLang="en-US" sz="1800"/>
          </a:p>
        </p:txBody>
      </p:sp>
      <p:pic>
        <p:nvPicPr>
          <p:cNvPr id="20" name="Picture 3" descr="m87w">
            <a:extLst>
              <a:ext uri="{FF2B5EF4-FFF2-40B4-BE49-F238E27FC236}">
                <a16:creationId xmlns:a16="http://schemas.microsoft.com/office/drawing/2014/main" xmlns="" id="{464B2111-5C64-EF4D-8F03-5481718FE7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555" t="19452" r="31170" b="38909"/>
          <a:stretch/>
        </p:blipFill>
        <p:spPr bwMode="auto">
          <a:xfrm>
            <a:off x="6372200" y="2276872"/>
            <a:ext cx="2549200" cy="1800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テキスト ボックス 4">
            <a:extLst>
              <a:ext uri="{FF2B5EF4-FFF2-40B4-BE49-F238E27FC236}">
                <a16:creationId xmlns:a16="http://schemas.microsoft.com/office/drawing/2014/main" xmlns="" id="{9B841909-0A10-C147-953C-E225E2280682}"/>
              </a:ext>
            </a:extLst>
          </p:cNvPr>
          <p:cNvSpPr txBox="1"/>
          <p:nvPr/>
        </p:nvSpPr>
        <p:spPr>
          <a:xfrm>
            <a:off x="6300192" y="2276872"/>
            <a:ext cx="2630848" cy="461665"/>
          </a:xfrm>
          <a:prstGeom prst="rect">
            <a:avLst/>
          </a:prstGeom>
          <a:noFill/>
        </p:spPr>
        <p:txBody>
          <a:bodyPr wrap="none" rtlCol="0">
            <a:spAutoFit/>
          </a:bodyPr>
          <a:lstStyle/>
          <a:p>
            <a:r>
              <a:rPr kumimoji="1" lang="ja-JP" altLang="en-US" sz="2400"/>
              <a:t>巨大楕円銀河</a:t>
            </a:r>
            <a:r>
              <a:rPr kumimoji="1" lang="en-US" altLang="ja-JP" sz="2400" dirty="0"/>
              <a:t>M87</a:t>
            </a:r>
            <a:endParaRPr kumimoji="1" lang="ja-JP" altLang="en-US" sz="2400"/>
          </a:p>
        </p:txBody>
      </p:sp>
      <p:cxnSp>
        <p:nvCxnSpPr>
          <p:cNvPr id="8" name="直線コネクタ 7">
            <a:extLst>
              <a:ext uri="{FF2B5EF4-FFF2-40B4-BE49-F238E27FC236}">
                <a16:creationId xmlns:a16="http://schemas.microsoft.com/office/drawing/2014/main" xmlns="" id="{5AF1BF90-B5C9-BD4F-AF9A-8F9182FDFA2C}"/>
              </a:ext>
            </a:extLst>
          </p:cNvPr>
          <p:cNvCxnSpPr>
            <a:cxnSpLocks/>
          </p:cNvCxnSpPr>
          <p:nvPr/>
        </p:nvCxnSpPr>
        <p:spPr>
          <a:xfrm flipH="1">
            <a:off x="6372200" y="3212976"/>
            <a:ext cx="1296144" cy="1152128"/>
          </a:xfrm>
          <a:prstGeom prst="line">
            <a:avLst/>
          </a:prstGeom>
          <a:ln w="31750">
            <a:solidFill>
              <a:schemeClr val="tx1"/>
            </a:solidFill>
          </a:ln>
          <a:effectLst>
            <a:outerShdw blurRad="40000" dist="20000" dir="5400000" rotWithShape="0">
              <a:schemeClr val="bg1">
                <a:alpha val="38000"/>
              </a:schemeClr>
            </a:outerShdw>
          </a:effectLst>
        </p:spPr>
        <p:style>
          <a:lnRef idx="2">
            <a:schemeClr val="accent1"/>
          </a:lnRef>
          <a:fillRef idx="0">
            <a:schemeClr val="accent1"/>
          </a:fillRef>
          <a:effectRef idx="1">
            <a:schemeClr val="accent1"/>
          </a:effectRef>
          <a:fontRef idx="minor">
            <a:schemeClr val="tx1"/>
          </a:fontRef>
        </p:style>
      </p:cxnSp>
      <p:cxnSp>
        <p:nvCxnSpPr>
          <p:cNvPr id="24" name="直線コネクタ 23">
            <a:extLst>
              <a:ext uri="{FF2B5EF4-FFF2-40B4-BE49-F238E27FC236}">
                <a16:creationId xmlns:a16="http://schemas.microsoft.com/office/drawing/2014/main" xmlns="" id="{46012218-15CD-E349-8024-6F6789C8CB0E}"/>
              </a:ext>
            </a:extLst>
          </p:cNvPr>
          <p:cNvCxnSpPr>
            <a:cxnSpLocks/>
          </p:cNvCxnSpPr>
          <p:nvPr/>
        </p:nvCxnSpPr>
        <p:spPr>
          <a:xfrm>
            <a:off x="7668344" y="3212976"/>
            <a:ext cx="1296144" cy="1152128"/>
          </a:xfrm>
          <a:prstGeom prst="line">
            <a:avLst/>
          </a:prstGeom>
          <a:ln w="31750">
            <a:solidFill>
              <a:schemeClr val="tx1"/>
            </a:solidFill>
          </a:ln>
          <a:effectLst>
            <a:outerShdw blurRad="40000" dist="20000" dir="5400000" rotWithShape="0">
              <a:schemeClr val="bg1">
                <a:alpha val="38000"/>
              </a:schemeClr>
            </a:outerShdw>
          </a:effectLst>
        </p:spPr>
        <p:style>
          <a:lnRef idx="2">
            <a:schemeClr val="accent1"/>
          </a:lnRef>
          <a:fillRef idx="0">
            <a:schemeClr val="accent1"/>
          </a:fillRef>
          <a:effectRef idx="1">
            <a:schemeClr val="accent1"/>
          </a:effectRef>
          <a:fontRef idx="minor">
            <a:schemeClr val="tx1"/>
          </a:fontRef>
        </p:style>
      </p:cxnSp>
      <p:sp>
        <p:nvSpPr>
          <p:cNvPr id="26" name="テキスト ボックス 25">
            <a:extLst>
              <a:ext uri="{FF2B5EF4-FFF2-40B4-BE49-F238E27FC236}">
                <a16:creationId xmlns:a16="http://schemas.microsoft.com/office/drawing/2014/main" xmlns="" id="{5FFDDC87-87A5-4D40-A316-43D07206289C}"/>
              </a:ext>
            </a:extLst>
          </p:cNvPr>
          <p:cNvSpPr txBox="1"/>
          <p:nvPr/>
        </p:nvSpPr>
        <p:spPr>
          <a:xfrm>
            <a:off x="6444208" y="4509120"/>
            <a:ext cx="2592288" cy="369332"/>
          </a:xfrm>
          <a:prstGeom prst="rect">
            <a:avLst/>
          </a:prstGeom>
          <a:noFill/>
        </p:spPr>
        <p:txBody>
          <a:bodyPr wrap="square" rtlCol="0">
            <a:spAutoFit/>
          </a:bodyPr>
          <a:lstStyle/>
          <a:p>
            <a:r>
              <a:rPr kumimoji="1" lang="ja-JP" altLang="en-US" sz="1800">
                <a:solidFill>
                  <a:schemeClr val="bg1"/>
                </a:solidFill>
              </a:rPr>
              <a:t>巨大ブラックホールの影</a:t>
            </a:r>
          </a:p>
        </p:txBody>
      </p:sp>
      <p:sp>
        <p:nvSpPr>
          <p:cNvPr id="2" name="正方形/長方形 1">
            <a:extLst>
              <a:ext uri="{FF2B5EF4-FFF2-40B4-BE49-F238E27FC236}">
                <a16:creationId xmlns:a16="http://schemas.microsoft.com/office/drawing/2014/main" xmlns="" id="{42F0AFF5-5216-8E44-9A52-65D19525715D}"/>
              </a:ext>
            </a:extLst>
          </p:cNvPr>
          <p:cNvSpPr/>
          <p:nvPr/>
        </p:nvSpPr>
        <p:spPr>
          <a:xfrm>
            <a:off x="2915816" y="4005064"/>
            <a:ext cx="3427733" cy="523220"/>
          </a:xfrm>
          <a:prstGeom prst="rect">
            <a:avLst/>
          </a:prstGeom>
        </p:spPr>
        <p:txBody>
          <a:bodyPr wrap="none">
            <a:spAutoFit/>
          </a:bodyPr>
          <a:lstStyle/>
          <a:p>
            <a:r>
              <a:rPr lang="en-US" altLang="ja-JP" dirty="0"/>
              <a:t>FRC</a:t>
            </a:r>
            <a:r>
              <a:rPr lang="ja-JP" altLang="en-US" sz="2000"/>
              <a:t>（</a:t>
            </a:r>
            <a:r>
              <a:rPr lang="en-US" altLang="ja-JP" sz="2000" dirty="0"/>
              <a:t>Helion Energy, </a:t>
            </a:r>
            <a:r>
              <a:rPr lang="ja-JP" altLang="en-US" sz="2000"/>
              <a:t>米国）</a:t>
            </a:r>
          </a:p>
        </p:txBody>
      </p:sp>
      <p:sp>
        <p:nvSpPr>
          <p:cNvPr id="4" name="テキスト ボックス 3">
            <a:extLst>
              <a:ext uri="{FF2B5EF4-FFF2-40B4-BE49-F238E27FC236}">
                <a16:creationId xmlns:a16="http://schemas.microsoft.com/office/drawing/2014/main" xmlns="" id="{50F2FE8A-E614-D464-F2F4-307E86581E96}"/>
              </a:ext>
            </a:extLst>
          </p:cNvPr>
          <p:cNvSpPr txBox="1"/>
          <p:nvPr/>
        </p:nvSpPr>
        <p:spPr>
          <a:xfrm>
            <a:off x="0" y="-22123"/>
            <a:ext cx="6756978" cy="830997"/>
          </a:xfrm>
          <a:prstGeom prst="rect">
            <a:avLst/>
          </a:prstGeom>
          <a:noFill/>
        </p:spPr>
        <p:txBody>
          <a:bodyPr wrap="none" rtlCol="0">
            <a:spAutoFit/>
          </a:bodyPr>
          <a:lstStyle/>
          <a:p>
            <a:r>
              <a:rPr kumimoji="1" lang="ja-JP" altLang="en-US" sz="2400">
                <a:solidFill>
                  <a:srgbClr val="00B050"/>
                </a:solidFill>
              </a:rPr>
              <a:t>理学部物理コース研究室紹介＠理学部</a:t>
            </a:r>
            <a:r>
              <a:rPr lang="ja-JP" altLang="en-US" sz="2400">
                <a:solidFill>
                  <a:srgbClr val="00B050"/>
                </a:solidFill>
              </a:rPr>
              <a:t>３</a:t>
            </a:r>
            <a:r>
              <a:rPr kumimoji="1" lang="ja-JP" altLang="en-US" sz="2400">
                <a:solidFill>
                  <a:srgbClr val="00B050"/>
                </a:solidFill>
              </a:rPr>
              <a:t>号館</a:t>
            </a:r>
            <a:r>
              <a:rPr lang="en-US" altLang="ja-JP" sz="2400" dirty="0">
                <a:solidFill>
                  <a:srgbClr val="00B050"/>
                </a:solidFill>
              </a:rPr>
              <a:t>D201</a:t>
            </a:r>
            <a:endParaRPr kumimoji="1" lang="en-US" altLang="ja-JP" sz="2400" dirty="0">
              <a:solidFill>
                <a:srgbClr val="00B050"/>
              </a:solidFill>
            </a:endParaRPr>
          </a:p>
          <a:p>
            <a:r>
              <a:rPr lang="ja-JP" altLang="en-US" sz="2400">
                <a:solidFill>
                  <a:srgbClr val="00B050"/>
                </a:solidFill>
              </a:rPr>
              <a:t>２０２５年１１月２７日</a:t>
            </a:r>
            <a:r>
              <a:rPr lang="en-US" altLang="ja-JP" sz="2400" dirty="0">
                <a:solidFill>
                  <a:srgbClr val="00B050"/>
                </a:solidFill>
              </a:rPr>
              <a:t>10</a:t>
            </a:r>
            <a:r>
              <a:rPr lang="ja-JP" altLang="en-US" sz="2400">
                <a:solidFill>
                  <a:srgbClr val="00B050"/>
                </a:solidFill>
              </a:rPr>
              <a:t>：</a:t>
            </a:r>
            <a:r>
              <a:rPr lang="en-US" altLang="ja-JP" sz="2400" dirty="0">
                <a:solidFill>
                  <a:srgbClr val="00B050"/>
                </a:solidFill>
              </a:rPr>
              <a:t>50〜</a:t>
            </a:r>
            <a:endParaRPr kumimoji="1" lang="ja-JP" altLang="en-US" sz="2400">
              <a:solidFill>
                <a:srgbClr val="00B05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2205038"/>
            <a:ext cx="6615113" cy="360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42" name="Rectangle 15"/>
          <p:cNvSpPr>
            <a:spLocks/>
          </p:cNvSpPr>
          <p:nvPr/>
        </p:nvSpPr>
        <p:spPr bwMode="auto">
          <a:xfrm>
            <a:off x="2771775" y="2420938"/>
            <a:ext cx="18573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40638" bIns="0">
            <a:spAutoFit/>
          </a:bodyPr>
          <a:lstStyle/>
          <a:p>
            <a:pPr marL="39688"/>
            <a:r>
              <a:rPr lang="ja-JP" altLang="en-US" sz="2000">
                <a:solidFill>
                  <a:schemeClr val="bg1"/>
                </a:solidFill>
                <a:cs typeface="Arial" charset="0"/>
              </a:rPr>
              <a:t>相対論的ジェット</a:t>
            </a:r>
            <a:endParaRPr lang="en-US" altLang="ja-JP" sz="2000">
              <a:solidFill>
                <a:schemeClr val="bg1"/>
              </a:solidFill>
              <a:cs typeface="Arial" charset="0"/>
            </a:endParaRPr>
          </a:p>
        </p:txBody>
      </p:sp>
      <p:grpSp>
        <p:nvGrpSpPr>
          <p:cNvPr id="13320" name="図形グループ 10"/>
          <p:cNvGrpSpPr>
            <a:grpSpLocks/>
          </p:cNvGrpSpPr>
          <p:nvPr/>
        </p:nvGrpSpPr>
        <p:grpSpPr bwMode="auto">
          <a:xfrm>
            <a:off x="3989388" y="3236913"/>
            <a:ext cx="3625850" cy="3795712"/>
            <a:chOff x="5564188" y="4162425"/>
            <a:chExt cx="7131050" cy="7464425"/>
          </a:xfrm>
        </p:grpSpPr>
        <p:cxnSp>
          <p:nvCxnSpPr>
            <p:cNvPr id="12" name="直線コネクタ 11"/>
            <p:cNvCxnSpPr>
              <a:stCxn id="16408" idx="1"/>
            </p:cNvCxnSpPr>
            <p:nvPr/>
          </p:nvCxnSpPr>
          <p:spPr bwMode="auto">
            <a:xfrm>
              <a:off x="5573554" y="4265446"/>
              <a:ext cx="2222989" cy="1401727"/>
            </a:xfrm>
            <a:prstGeom prst="line">
              <a:avLst/>
            </a:prstGeom>
            <a:solidFill>
              <a:srgbClr val="BBE0E3"/>
            </a:solidFill>
            <a:ln w="381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3" name="直線コネクタ 12"/>
            <p:cNvCxnSpPr>
              <a:stCxn id="16408" idx="3"/>
            </p:cNvCxnSpPr>
            <p:nvPr/>
          </p:nvCxnSpPr>
          <p:spPr bwMode="auto">
            <a:xfrm>
              <a:off x="5854549" y="4162425"/>
              <a:ext cx="5544985" cy="140484"/>
            </a:xfrm>
            <a:prstGeom prst="line">
              <a:avLst/>
            </a:prstGeom>
            <a:solidFill>
              <a:srgbClr val="BBE0E3"/>
            </a:solidFill>
            <a:ln w="381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6408" name="正方形/長方形 1"/>
            <p:cNvSpPr>
              <a:spLocks noChangeArrowheads="1"/>
            </p:cNvSpPr>
            <p:nvPr/>
          </p:nvSpPr>
          <p:spPr bwMode="auto">
            <a:xfrm rot="-1197581">
              <a:off x="5564188" y="4189413"/>
              <a:ext cx="301625" cy="49212"/>
            </a:xfrm>
            <a:prstGeom prst="rect">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pic>
          <p:nvPicPr>
            <p:cNvPr id="16409" name="Picture 4"/>
            <p:cNvPicPr>
              <a:picLocks noChangeArrowheads="1"/>
            </p:cNvPicPr>
            <p:nvPr/>
          </p:nvPicPr>
          <p:blipFill>
            <a:blip r:embed="rId3">
              <a:extLst>
                <a:ext uri="{28A0092B-C50C-407E-A947-70E740481C1C}">
                  <a14:useLocalDpi xmlns:a14="http://schemas.microsoft.com/office/drawing/2010/main" val="0"/>
                </a:ext>
              </a:extLst>
            </a:blip>
            <a:srcRect t="36417" r="9180" b="-36417"/>
            <a:stretch>
              <a:fillRect/>
            </a:stretch>
          </p:blipFill>
          <p:spPr bwMode="auto">
            <a:xfrm rot="-1197581">
              <a:off x="8015288" y="4897438"/>
              <a:ext cx="4679950" cy="672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323" name="テキスト ボックス 30"/>
          <p:cNvSpPr txBox="1">
            <a:spLocks noChangeArrowheads="1"/>
          </p:cNvSpPr>
          <p:nvPr/>
        </p:nvSpPr>
        <p:spPr bwMode="auto">
          <a:xfrm rot="-1172945">
            <a:off x="5422900" y="2389188"/>
            <a:ext cx="1157288" cy="309562"/>
          </a:xfrm>
          <a:prstGeom prst="rect">
            <a:avLst/>
          </a:prstGeom>
          <a:solidFill>
            <a:srgbClr val="008000">
              <a:alpha val="6392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4291" tIns="32146" rIns="64291" bIns="32146">
            <a:spAutoFit/>
          </a:bodyPr>
          <a:lstStyle>
            <a:lvl1pPr>
              <a:defRPr kumimoji="1" sz="2800">
                <a:solidFill>
                  <a:schemeClr val="tx1"/>
                </a:solidFill>
                <a:latin typeface="Arial" charset="0"/>
                <a:ea typeface="ＭＳ Ｐゴシック" charset="0"/>
                <a:cs typeface="ＭＳ Ｐゴシック" charset="0"/>
              </a:defRPr>
            </a:lvl1pPr>
            <a:lvl2pPr marL="742950" indent="-285750">
              <a:defRPr kumimoji="1" sz="2800">
                <a:solidFill>
                  <a:schemeClr val="tx1"/>
                </a:solidFill>
                <a:latin typeface="Arial" charset="0"/>
                <a:ea typeface="ＭＳ Ｐゴシック" charset="0"/>
              </a:defRPr>
            </a:lvl2pPr>
            <a:lvl3pPr marL="1143000" indent="-228600">
              <a:defRPr kumimoji="1" sz="2800">
                <a:solidFill>
                  <a:schemeClr val="tx1"/>
                </a:solidFill>
                <a:latin typeface="Arial" charset="0"/>
                <a:ea typeface="ＭＳ Ｐゴシック" charset="0"/>
              </a:defRPr>
            </a:lvl3pPr>
            <a:lvl4pPr marL="1600200" indent="-228600">
              <a:defRPr kumimoji="1" sz="2800">
                <a:solidFill>
                  <a:schemeClr val="tx1"/>
                </a:solidFill>
                <a:latin typeface="Arial" charset="0"/>
                <a:ea typeface="ＭＳ Ｐゴシック" charset="0"/>
              </a:defRPr>
            </a:lvl4pPr>
            <a:lvl5pPr marL="2057400" indent="-228600">
              <a:defRPr kumimoji="1" sz="2800">
                <a:solidFill>
                  <a:schemeClr val="tx1"/>
                </a:solidFill>
                <a:latin typeface="Arial" charset="0"/>
                <a:ea typeface="ＭＳ Ｐゴシック" charset="0"/>
              </a:defRPr>
            </a:lvl5pPr>
            <a:lvl6pPr marL="2514600" indent="-228600" fontAlgn="base">
              <a:spcBef>
                <a:spcPct val="0"/>
              </a:spcBef>
              <a:spcAft>
                <a:spcPct val="0"/>
              </a:spcAft>
              <a:defRPr kumimoji="1" sz="2800">
                <a:solidFill>
                  <a:schemeClr val="tx1"/>
                </a:solidFill>
                <a:latin typeface="Arial" charset="0"/>
                <a:ea typeface="ＭＳ Ｐゴシック" charset="0"/>
              </a:defRPr>
            </a:lvl6pPr>
            <a:lvl7pPr marL="2971800" indent="-228600" fontAlgn="base">
              <a:spcBef>
                <a:spcPct val="0"/>
              </a:spcBef>
              <a:spcAft>
                <a:spcPct val="0"/>
              </a:spcAft>
              <a:defRPr kumimoji="1" sz="2800">
                <a:solidFill>
                  <a:schemeClr val="tx1"/>
                </a:solidFill>
                <a:latin typeface="Arial" charset="0"/>
                <a:ea typeface="ＭＳ Ｐゴシック" charset="0"/>
              </a:defRPr>
            </a:lvl7pPr>
            <a:lvl8pPr marL="3429000" indent="-228600" fontAlgn="base">
              <a:spcBef>
                <a:spcPct val="0"/>
              </a:spcBef>
              <a:spcAft>
                <a:spcPct val="0"/>
              </a:spcAft>
              <a:defRPr kumimoji="1" sz="2800">
                <a:solidFill>
                  <a:schemeClr val="tx1"/>
                </a:solidFill>
                <a:latin typeface="Arial" charset="0"/>
                <a:ea typeface="ＭＳ Ｐゴシック" charset="0"/>
              </a:defRPr>
            </a:lvl8pPr>
            <a:lvl9pPr marL="3886200" indent="-228600" fontAlgn="base">
              <a:spcBef>
                <a:spcPct val="0"/>
              </a:spcBef>
              <a:spcAft>
                <a:spcPct val="0"/>
              </a:spcAft>
              <a:defRPr kumimoji="1" sz="2800">
                <a:solidFill>
                  <a:schemeClr val="tx1"/>
                </a:solidFill>
                <a:latin typeface="Arial" charset="0"/>
                <a:ea typeface="ＭＳ Ｐゴシック" charset="0"/>
              </a:defRPr>
            </a:lvl9pPr>
          </a:lstStyle>
          <a:p>
            <a:r>
              <a:rPr lang="ja-JP" altLang="en-US" sz="1600">
                <a:solidFill>
                  <a:schemeClr val="bg1"/>
                </a:solidFill>
              </a:rPr>
              <a:t>超光速運動</a:t>
            </a:r>
          </a:p>
        </p:txBody>
      </p:sp>
      <p:sp>
        <p:nvSpPr>
          <p:cNvPr id="34" name="Text Box 5"/>
          <p:cNvSpPr txBox="1">
            <a:spLocks noChangeArrowheads="1"/>
          </p:cNvSpPr>
          <p:nvPr/>
        </p:nvSpPr>
        <p:spPr bwMode="auto">
          <a:xfrm>
            <a:off x="900113" y="549275"/>
            <a:ext cx="7632700" cy="12001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spAutoFit/>
          </a:bodyPr>
          <a:lst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9pPr>
          </a:lstStyle>
          <a:p>
            <a:pPr>
              <a:defRPr/>
            </a:pPr>
            <a:r>
              <a:rPr lang="ja-JP" altLang="en-US" sz="3600" dirty="0">
                <a:solidFill>
                  <a:srgbClr val="000000"/>
                </a:solidFill>
              </a:rPr>
              <a:t>宇宙プラズマ：巨大楕円銀河Ｍ８７銀河の中心からの相対論的宇宙ジェット</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dissolve">
                                      <p:cBhvr>
                                        <p:cTn id="7" dur="500"/>
                                        <p:tgtEl>
                                          <p:spTgt spid="34"/>
                                        </p:tgtEl>
                                      </p:cBhvr>
                                    </p:animEffect>
                                  </p:childTnLst>
                                </p:cTn>
                              </p:par>
                              <p:par>
                                <p:cTn id="8" presetID="9" presetClass="entr" presetSubtype="0" fill="hold" nodeType="withEffect">
                                  <p:stCondLst>
                                    <p:cond delay="0"/>
                                  </p:stCondLst>
                                  <p:childTnLst>
                                    <p:set>
                                      <p:cBhvr>
                                        <p:cTn id="9" dur="1" fill="hold">
                                          <p:stCondLst>
                                            <p:cond delay="0"/>
                                          </p:stCondLst>
                                        </p:cTn>
                                        <p:tgtEl>
                                          <p:spTgt spid="13316"/>
                                        </p:tgtEl>
                                        <p:attrNameLst>
                                          <p:attrName>style.visibility</p:attrName>
                                        </p:attrNameLst>
                                      </p:cBhvr>
                                      <p:to>
                                        <p:strVal val="visible"/>
                                      </p:to>
                                    </p:set>
                                    <p:animEffect transition="in" filter="dissolve">
                                      <p:cBhvr>
                                        <p:cTn id="10" dur="500"/>
                                        <p:tgtEl>
                                          <p:spTgt spid="1331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3323"/>
                                        </p:tgtEl>
                                        <p:attrNameLst>
                                          <p:attrName>style.visibility</p:attrName>
                                        </p:attrNameLst>
                                      </p:cBhvr>
                                      <p:to>
                                        <p:strVal val="visible"/>
                                      </p:to>
                                    </p:set>
                                    <p:animEffect transition="in" filter="dissolve">
                                      <p:cBhvr>
                                        <p:cTn id="15" dur="500"/>
                                        <p:tgtEl>
                                          <p:spTgt spid="13323"/>
                                        </p:tgtEl>
                                      </p:cBhvr>
                                    </p:animEffect>
                                  </p:childTnLst>
                                </p:cTn>
                              </p:par>
                              <p:par>
                                <p:cTn id="16" presetID="9" presetClass="entr" presetSubtype="0" fill="hold" nodeType="withEffect">
                                  <p:stCondLst>
                                    <p:cond delay="0"/>
                                  </p:stCondLst>
                                  <p:childTnLst>
                                    <p:set>
                                      <p:cBhvr>
                                        <p:cTn id="17" dur="1" fill="hold">
                                          <p:stCondLst>
                                            <p:cond delay="0"/>
                                          </p:stCondLst>
                                        </p:cTn>
                                        <p:tgtEl>
                                          <p:spTgt spid="13320"/>
                                        </p:tgtEl>
                                        <p:attrNameLst>
                                          <p:attrName>style.visibility</p:attrName>
                                        </p:attrNameLst>
                                      </p:cBhvr>
                                      <p:to>
                                        <p:strVal val="visible"/>
                                      </p:to>
                                    </p:set>
                                    <p:animEffect transition="in" filter="dissolve">
                                      <p:cBhvr>
                                        <p:cTn id="18" dur="500"/>
                                        <p:tgtEl>
                                          <p:spTgt spid="13320"/>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3342"/>
                                        </p:tgtEl>
                                        <p:attrNameLst>
                                          <p:attrName>style.visibility</p:attrName>
                                        </p:attrNameLst>
                                      </p:cBhvr>
                                      <p:to>
                                        <p:strVal val="visible"/>
                                      </p:to>
                                    </p:set>
                                    <p:animEffect transition="in" filter="dissolve">
                                      <p:cBhvr>
                                        <p:cTn id="21" dur="500"/>
                                        <p:tgtEl>
                                          <p:spTgt spid="13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42" grpId="0"/>
      <p:bldP spid="13323" grpId="0" animBg="1"/>
      <p:bldP spid="3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2205038"/>
            <a:ext cx="6615113" cy="360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42" name="Rectangle 15"/>
          <p:cNvSpPr>
            <a:spLocks/>
          </p:cNvSpPr>
          <p:nvPr/>
        </p:nvSpPr>
        <p:spPr bwMode="auto">
          <a:xfrm>
            <a:off x="2771775" y="2420938"/>
            <a:ext cx="18573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40638" bIns="0">
            <a:spAutoFit/>
          </a:bodyPr>
          <a:lstStyle/>
          <a:p>
            <a:pPr marL="39688"/>
            <a:r>
              <a:rPr lang="ja-JP" altLang="en-US" sz="2000">
                <a:solidFill>
                  <a:schemeClr val="bg1"/>
                </a:solidFill>
                <a:cs typeface="Arial" charset="0"/>
              </a:rPr>
              <a:t>相対論的ジェット</a:t>
            </a:r>
            <a:endParaRPr lang="en-US" altLang="ja-JP" sz="2000">
              <a:solidFill>
                <a:schemeClr val="bg1"/>
              </a:solidFill>
              <a:cs typeface="Arial" charset="0"/>
            </a:endParaRPr>
          </a:p>
        </p:txBody>
      </p:sp>
      <p:grpSp>
        <p:nvGrpSpPr>
          <p:cNvPr id="13320" name="図形グループ 10"/>
          <p:cNvGrpSpPr>
            <a:grpSpLocks/>
          </p:cNvGrpSpPr>
          <p:nvPr/>
        </p:nvGrpSpPr>
        <p:grpSpPr bwMode="auto">
          <a:xfrm>
            <a:off x="3989388" y="3236913"/>
            <a:ext cx="3625850" cy="3795712"/>
            <a:chOff x="5564188" y="4162425"/>
            <a:chExt cx="7131050" cy="7464425"/>
          </a:xfrm>
        </p:grpSpPr>
        <p:cxnSp>
          <p:nvCxnSpPr>
            <p:cNvPr id="12" name="直線コネクタ 11"/>
            <p:cNvCxnSpPr>
              <a:stCxn id="16408" idx="1"/>
            </p:cNvCxnSpPr>
            <p:nvPr/>
          </p:nvCxnSpPr>
          <p:spPr bwMode="auto">
            <a:xfrm>
              <a:off x="5573554" y="4265446"/>
              <a:ext cx="2222989" cy="1401727"/>
            </a:xfrm>
            <a:prstGeom prst="line">
              <a:avLst/>
            </a:prstGeom>
            <a:solidFill>
              <a:srgbClr val="BBE0E3"/>
            </a:solidFill>
            <a:ln w="381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3" name="直線コネクタ 12"/>
            <p:cNvCxnSpPr>
              <a:stCxn id="16408" idx="3"/>
            </p:cNvCxnSpPr>
            <p:nvPr/>
          </p:nvCxnSpPr>
          <p:spPr bwMode="auto">
            <a:xfrm>
              <a:off x="5854549" y="4162425"/>
              <a:ext cx="5544985" cy="140484"/>
            </a:xfrm>
            <a:prstGeom prst="line">
              <a:avLst/>
            </a:prstGeom>
            <a:solidFill>
              <a:srgbClr val="BBE0E3"/>
            </a:solidFill>
            <a:ln w="381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6408" name="正方形/長方形 1"/>
            <p:cNvSpPr>
              <a:spLocks noChangeArrowheads="1"/>
            </p:cNvSpPr>
            <p:nvPr/>
          </p:nvSpPr>
          <p:spPr bwMode="auto">
            <a:xfrm rot="-1197581">
              <a:off x="5564188" y="4189413"/>
              <a:ext cx="301625" cy="49212"/>
            </a:xfrm>
            <a:prstGeom prst="rect">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pic>
          <p:nvPicPr>
            <p:cNvPr id="16409" name="Picture 4"/>
            <p:cNvPicPr>
              <a:picLocks noChangeArrowheads="1"/>
            </p:cNvPicPr>
            <p:nvPr/>
          </p:nvPicPr>
          <p:blipFill>
            <a:blip r:embed="rId4">
              <a:extLst>
                <a:ext uri="{28A0092B-C50C-407E-A947-70E740481C1C}">
                  <a14:useLocalDpi xmlns:a14="http://schemas.microsoft.com/office/drawing/2010/main" val="0"/>
                </a:ext>
              </a:extLst>
            </a:blip>
            <a:srcRect t="36417" r="9180" b="-36417"/>
            <a:stretch>
              <a:fillRect/>
            </a:stretch>
          </p:blipFill>
          <p:spPr bwMode="auto">
            <a:xfrm rot="-1197581">
              <a:off x="8015288" y="4897438"/>
              <a:ext cx="4679950" cy="672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323" name="テキスト ボックス 30"/>
          <p:cNvSpPr txBox="1">
            <a:spLocks noChangeArrowheads="1"/>
          </p:cNvSpPr>
          <p:nvPr/>
        </p:nvSpPr>
        <p:spPr bwMode="auto">
          <a:xfrm rot="-1172945">
            <a:off x="5422900" y="2389188"/>
            <a:ext cx="1157288" cy="309562"/>
          </a:xfrm>
          <a:prstGeom prst="rect">
            <a:avLst/>
          </a:prstGeom>
          <a:solidFill>
            <a:srgbClr val="008000">
              <a:alpha val="6392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4291" tIns="32146" rIns="64291" bIns="32146">
            <a:spAutoFit/>
          </a:bodyPr>
          <a:lstStyle>
            <a:lvl1pPr>
              <a:defRPr kumimoji="1" sz="2800">
                <a:solidFill>
                  <a:schemeClr val="tx1"/>
                </a:solidFill>
                <a:latin typeface="Arial" charset="0"/>
                <a:ea typeface="ＭＳ Ｐゴシック" charset="0"/>
                <a:cs typeface="ＭＳ Ｐゴシック" charset="0"/>
              </a:defRPr>
            </a:lvl1pPr>
            <a:lvl2pPr marL="742950" indent="-285750">
              <a:defRPr kumimoji="1" sz="2800">
                <a:solidFill>
                  <a:schemeClr val="tx1"/>
                </a:solidFill>
                <a:latin typeface="Arial" charset="0"/>
                <a:ea typeface="ＭＳ Ｐゴシック" charset="0"/>
              </a:defRPr>
            </a:lvl2pPr>
            <a:lvl3pPr marL="1143000" indent="-228600">
              <a:defRPr kumimoji="1" sz="2800">
                <a:solidFill>
                  <a:schemeClr val="tx1"/>
                </a:solidFill>
                <a:latin typeface="Arial" charset="0"/>
                <a:ea typeface="ＭＳ Ｐゴシック" charset="0"/>
              </a:defRPr>
            </a:lvl3pPr>
            <a:lvl4pPr marL="1600200" indent="-228600">
              <a:defRPr kumimoji="1" sz="2800">
                <a:solidFill>
                  <a:schemeClr val="tx1"/>
                </a:solidFill>
                <a:latin typeface="Arial" charset="0"/>
                <a:ea typeface="ＭＳ Ｐゴシック" charset="0"/>
              </a:defRPr>
            </a:lvl4pPr>
            <a:lvl5pPr marL="2057400" indent="-228600">
              <a:defRPr kumimoji="1" sz="2800">
                <a:solidFill>
                  <a:schemeClr val="tx1"/>
                </a:solidFill>
                <a:latin typeface="Arial" charset="0"/>
                <a:ea typeface="ＭＳ Ｐゴシック" charset="0"/>
              </a:defRPr>
            </a:lvl5pPr>
            <a:lvl6pPr marL="2514600" indent="-228600" fontAlgn="base">
              <a:spcBef>
                <a:spcPct val="0"/>
              </a:spcBef>
              <a:spcAft>
                <a:spcPct val="0"/>
              </a:spcAft>
              <a:defRPr kumimoji="1" sz="2800">
                <a:solidFill>
                  <a:schemeClr val="tx1"/>
                </a:solidFill>
                <a:latin typeface="Arial" charset="0"/>
                <a:ea typeface="ＭＳ Ｐゴシック" charset="0"/>
              </a:defRPr>
            </a:lvl6pPr>
            <a:lvl7pPr marL="2971800" indent="-228600" fontAlgn="base">
              <a:spcBef>
                <a:spcPct val="0"/>
              </a:spcBef>
              <a:spcAft>
                <a:spcPct val="0"/>
              </a:spcAft>
              <a:defRPr kumimoji="1" sz="2800">
                <a:solidFill>
                  <a:schemeClr val="tx1"/>
                </a:solidFill>
                <a:latin typeface="Arial" charset="0"/>
                <a:ea typeface="ＭＳ Ｐゴシック" charset="0"/>
              </a:defRPr>
            </a:lvl7pPr>
            <a:lvl8pPr marL="3429000" indent="-228600" fontAlgn="base">
              <a:spcBef>
                <a:spcPct val="0"/>
              </a:spcBef>
              <a:spcAft>
                <a:spcPct val="0"/>
              </a:spcAft>
              <a:defRPr kumimoji="1" sz="2800">
                <a:solidFill>
                  <a:schemeClr val="tx1"/>
                </a:solidFill>
                <a:latin typeface="Arial" charset="0"/>
                <a:ea typeface="ＭＳ Ｐゴシック" charset="0"/>
              </a:defRPr>
            </a:lvl8pPr>
            <a:lvl9pPr marL="3886200" indent="-228600" fontAlgn="base">
              <a:spcBef>
                <a:spcPct val="0"/>
              </a:spcBef>
              <a:spcAft>
                <a:spcPct val="0"/>
              </a:spcAft>
              <a:defRPr kumimoji="1" sz="2800">
                <a:solidFill>
                  <a:schemeClr val="tx1"/>
                </a:solidFill>
                <a:latin typeface="Arial" charset="0"/>
                <a:ea typeface="ＭＳ Ｐゴシック" charset="0"/>
              </a:defRPr>
            </a:lvl9pPr>
          </a:lstStyle>
          <a:p>
            <a:r>
              <a:rPr lang="ja-JP" altLang="en-US" sz="1600">
                <a:solidFill>
                  <a:schemeClr val="bg1"/>
                </a:solidFill>
              </a:rPr>
              <a:t>超光速運動</a:t>
            </a:r>
          </a:p>
        </p:txBody>
      </p:sp>
      <p:grpSp>
        <p:nvGrpSpPr>
          <p:cNvPr id="13321" name="図形グループ 58"/>
          <p:cNvGrpSpPr>
            <a:grpSpLocks/>
          </p:cNvGrpSpPr>
          <p:nvPr/>
        </p:nvGrpSpPr>
        <p:grpSpPr bwMode="auto">
          <a:xfrm>
            <a:off x="1928813" y="2708275"/>
            <a:ext cx="3600450" cy="1296988"/>
            <a:chOff x="899592" y="3323619"/>
            <a:chExt cx="3600400" cy="1295911"/>
          </a:xfrm>
        </p:grpSpPr>
        <p:sp>
          <p:nvSpPr>
            <p:cNvPr id="16391" name="角丸四角形 59"/>
            <p:cNvSpPr>
              <a:spLocks noChangeArrowheads="1"/>
            </p:cNvSpPr>
            <p:nvPr/>
          </p:nvSpPr>
          <p:spPr bwMode="auto">
            <a:xfrm>
              <a:off x="899592" y="3391688"/>
              <a:ext cx="2680060" cy="1227842"/>
            </a:xfrm>
            <a:prstGeom prst="roundRect">
              <a:avLst>
                <a:gd name="adj" fmla="val 16667"/>
              </a:avLst>
            </a:prstGeom>
            <a:solidFill>
              <a:srgbClr val="214672">
                <a:alpha val="72940"/>
              </a:srgbClr>
            </a:solidFill>
            <a:ln w="9525">
              <a:solidFill>
                <a:srgbClr val="000000"/>
              </a:solidFill>
              <a:round/>
              <a:headEnd/>
              <a:tailEnd/>
            </a:ln>
          </p:spPr>
          <p:txBody>
            <a:bodyPr lIns="64291" tIns="32146" rIns="64291" bIns="32146"/>
            <a:lstStyle/>
            <a:p>
              <a:pPr defTabSz="641350"/>
              <a:endParaRPr kumimoji="0" lang="ja-JP" altLang="en-US" sz="1700">
                <a:solidFill>
                  <a:srgbClr val="000000"/>
                </a:solidFill>
                <a:ea typeface="ヒラギノ角ゴ ProN W3" charset="0"/>
                <a:cs typeface="ヒラギノ角ゴ ProN W3" charset="0"/>
                <a:sym typeface="Arial" charset="0"/>
              </a:endParaRPr>
            </a:p>
          </p:txBody>
        </p:sp>
        <p:grpSp>
          <p:nvGrpSpPr>
            <p:cNvPr id="16392" name="図形グループ 25"/>
            <p:cNvGrpSpPr>
              <a:grpSpLocks noChangeAspect="1"/>
            </p:cNvGrpSpPr>
            <p:nvPr/>
          </p:nvGrpSpPr>
          <p:grpSpPr bwMode="auto">
            <a:xfrm>
              <a:off x="1340913" y="3323619"/>
              <a:ext cx="2010155" cy="1256713"/>
              <a:chOff x="3884620" y="7130932"/>
              <a:chExt cx="2082064" cy="1302044"/>
            </a:xfrm>
          </p:grpSpPr>
          <p:sp>
            <p:nvSpPr>
              <p:cNvPr id="70" name="Line 23"/>
              <p:cNvSpPr>
                <a:spLocks noChangeShapeType="1"/>
              </p:cNvSpPr>
              <p:nvPr/>
            </p:nvSpPr>
            <p:spPr bwMode="auto">
              <a:xfrm>
                <a:off x="4307194" y="7929623"/>
                <a:ext cx="1614670" cy="0"/>
              </a:xfrm>
              <a:prstGeom prst="line">
                <a:avLst/>
              </a:prstGeom>
              <a:noFill/>
              <a:ln w="57150" cmpd="sng">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solidFill>
                    <a:schemeClr val="bg1"/>
                  </a:solidFill>
                </a:endParaRPr>
              </a:p>
            </p:txBody>
          </p:sp>
          <p:sp>
            <p:nvSpPr>
              <p:cNvPr id="71" name="Line 24"/>
              <p:cNvSpPr>
                <a:spLocks noChangeShapeType="1"/>
              </p:cNvSpPr>
              <p:nvPr/>
            </p:nvSpPr>
            <p:spPr bwMode="auto">
              <a:xfrm flipV="1">
                <a:off x="4294040" y="7397162"/>
                <a:ext cx="1460109" cy="532461"/>
              </a:xfrm>
              <a:prstGeom prst="line">
                <a:avLst/>
              </a:prstGeom>
              <a:noFill/>
              <a:ln w="57150" cmpd="sng">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solidFill>
                    <a:schemeClr val="bg1"/>
                  </a:solidFill>
                </a:endParaRPr>
              </a:p>
            </p:txBody>
          </p:sp>
          <p:sp>
            <p:nvSpPr>
              <p:cNvPr id="72" name="Oval 25"/>
              <p:cNvSpPr>
                <a:spLocks noChangeArrowheads="1"/>
              </p:cNvSpPr>
              <p:nvPr/>
            </p:nvSpPr>
            <p:spPr bwMode="auto">
              <a:xfrm>
                <a:off x="4167432" y="7854027"/>
                <a:ext cx="279525" cy="139689"/>
              </a:xfrm>
              <a:prstGeom prst="ellipse">
                <a:avLst/>
              </a:prstGeom>
              <a:solidFill>
                <a:srgbClr val="FF0000"/>
              </a:solidFill>
              <a:ln w="9525">
                <a:solidFill>
                  <a:srgbClr val="FFFF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solidFill>
                    <a:schemeClr val="bg1"/>
                  </a:solidFill>
                </a:endParaRPr>
              </a:p>
            </p:txBody>
          </p:sp>
          <p:sp>
            <p:nvSpPr>
              <p:cNvPr id="73" name="Oval 26"/>
              <p:cNvSpPr>
                <a:spLocks noChangeArrowheads="1"/>
              </p:cNvSpPr>
              <p:nvPr/>
            </p:nvSpPr>
            <p:spPr bwMode="auto">
              <a:xfrm>
                <a:off x="5297042" y="7461255"/>
                <a:ext cx="152917" cy="151193"/>
              </a:xfrm>
              <a:prstGeom prst="ellipse">
                <a:avLst/>
              </a:prstGeom>
              <a:solidFill>
                <a:schemeClr val="accent2"/>
              </a:solidFill>
              <a:ln w="9525">
                <a:solidFill>
                  <a:srgbClr val="FFFF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solidFill>
                    <a:schemeClr val="bg1"/>
                  </a:solidFill>
                </a:endParaRPr>
              </a:p>
            </p:txBody>
          </p:sp>
          <p:sp>
            <p:nvSpPr>
              <p:cNvPr id="74" name="Text Box 27"/>
              <p:cNvSpPr txBox="1">
                <a:spLocks noChangeArrowheads="1"/>
              </p:cNvSpPr>
              <p:nvPr/>
            </p:nvSpPr>
            <p:spPr bwMode="auto">
              <a:xfrm>
                <a:off x="3884618" y="7954275"/>
                <a:ext cx="669216" cy="478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ja-JP" altLang="en-US" sz="1200" dirty="0">
                    <a:solidFill>
                      <a:schemeClr val="bg1"/>
                    </a:solidFill>
                  </a:rPr>
                  <a:t>銀河核</a:t>
                </a:r>
                <a:endParaRPr lang="en-US" altLang="ja-JP" sz="1200" dirty="0">
                  <a:solidFill>
                    <a:schemeClr val="bg1"/>
                  </a:solidFill>
                </a:endParaRPr>
              </a:p>
              <a:p>
                <a:pPr>
                  <a:defRPr/>
                </a:pPr>
                <a:r>
                  <a:rPr lang="en-US" altLang="ja-JP" sz="1200" dirty="0">
                    <a:solidFill>
                      <a:schemeClr val="bg1"/>
                    </a:solidFill>
                  </a:rPr>
                  <a:t>(AGN)</a:t>
                </a:r>
              </a:p>
            </p:txBody>
          </p:sp>
          <p:sp>
            <p:nvSpPr>
              <p:cNvPr id="75" name="Text Box 28"/>
              <p:cNvSpPr txBox="1">
                <a:spLocks noChangeAspect="1" noChangeArrowheads="1"/>
              </p:cNvSpPr>
              <p:nvPr/>
            </p:nvSpPr>
            <p:spPr bwMode="auto">
              <a:xfrm>
                <a:off x="4811984" y="7978925"/>
                <a:ext cx="1147698" cy="285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ja-JP" altLang="en-US" sz="1200" dirty="0">
                    <a:solidFill>
                      <a:schemeClr val="bg1"/>
                    </a:solidFill>
                  </a:rPr>
                  <a:t>観測視線方向</a:t>
                </a:r>
                <a:endParaRPr lang="en-US" altLang="ja-JP" sz="1200" dirty="0">
                  <a:solidFill>
                    <a:schemeClr val="bg1"/>
                  </a:solidFill>
                </a:endParaRPr>
              </a:p>
            </p:txBody>
          </p:sp>
          <p:sp>
            <p:nvSpPr>
              <p:cNvPr id="76" name="Text Box 29"/>
              <p:cNvSpPr txBox="1">
                <a:spLocks noChangeArrowheads="1"/>
              </p:cNvSpPr>
              <p:nvPr/>
            </p:nvSpPr>
            <p:spPr bwMode="auto">
              <a:xfrm>
                <a:off x="4636047" y="7130932"/>
                <a:ext cx="776094" cy="478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ja-JP" sz="1200" dirty="0">
                    <a:solidFill>
                      <a:schemeClr val="bg1"/>
                    </a:solidFill>
                  </a:rPr>
                  <a:t>(</a:t>
                </a:r>
                <a:r>
                  <a:rPr lang="ja-JP" altLang="en-US" sz="1200" dirty="0">
                    <a:solidFill>
                      <a:schemeClr val="bg1"/>
                    </a:solidFill>
                  </a:rPr>
                  <a:t>放射源</a:t>
                </a:r>
                <a:r>
                  <a:rPr lang="en-US" altLang="ja-JP" sz="1200" dirty="0">
                    <a:solidFill>
                      <a:schemeClr val="bg1"/>
                    </a:solidFill>
                  </a:rPr>
                  <a:t>)</a:t>
                </a:r>
              </a:p>
              <a:p>
                <a:pPr>
                  <a:defRPr/>
                </a:pPr>
                <a:r>
                  <a:rPr lang="en-US" altLang="ja-JP" sz="1200" dirty="0">
                    <a:solidFill>
                      <a:schemeClr val="bg1"/>
                    </a:solidFill>
                  </a:rPr>
                  <a:t>   Knot</a:t>
                </a:r>
              </a:p>
            </p:txBody>
          </p:sp>
          <p:sp>
            <p:nvSpPr>
              <p:cNvPr id="77" name="Arc 33"/>
              <p:cNvSpPr>
                <a:spLocks/>
              </p:cNvSpPr>
              <p:nvPr/>
            </p:nvSpPr>
            <p:spPr bwMode="auto">
              <a:xfrm>
                <a:off x="4269376" y="7761997"/>
                <a:ext cx="559051" cy="167627"/>
              </a:xfrm>
              <a:custGeom>
                <a:avLst/>
                <a:gdLst>
                  <a:gd name="G0" fmla="+- 0 0 0"/>
                  <a:gd name="G1" fmla="+- 7997 0 0"/>
                  <a:gd name="G2" fmla="+- 21600 0 0"/>
                  <a:gd name="T0" fmla="*/ 20065 w 21600"/>
                  <a:gd name="T1" fmla="*/ 0 h 7997"/>
                  <a:gd name="T2" fmla="*/ 21600 w 21600"/>
                  <a:gd name="T3" fmla="*/ 7997 h 7997"/>
                  <a:gd name="T4" fmla="*/ 0 w 21600"/>
                  <a:gd name="T5" fmla="*/ 7997 h 7997"/>
                </a:gdLst>
                <a:ahLst/>
                <a:cxnLst>
                  <a:cxn ang="0">
                    <a:pos x="T0" y="T1"/>
                  </a:cxn>
                  <a:cxn ang="0">
                    <a:pos x="T2" y="T3"/>
                  </a:cxn>
                  <a:cxn ang="0">
                    <a:pos x="T4" y="T5"/>
                  </a:cxn>
                </a:cxnLst>
                <a:rect l="0" t="0" r="r" b="b"/>
                <a:pathLst>
                  <a:path w="21600" h="7997" fill="none" extrusionOk="0">
                    <a:moveTo>
                      <a:pt x="20065" y="-1"/>
                    </a:moveTo>
                    <a:cubicBezTo>
                      <a:pt x="21079" y="2544"/>
                      <a:pt x="21600" y="5258"/>
                      <a:pt x="21600" y="7997"/>
                    </a:cubicBezTo>
                  </a:path>
                  <a:path w="21600" h="7997" stroke="0" extrusionOk="0">
                    <a:moveTo>
                      <a:pt x="20065" y="-1"/>
                    </a:moveTo>
                    <a:cubicBezTo>
                      <a:pt x="21079" y="2544"/>
                      <a:pt x="21600" y="5258"/>
                      <a:pt x="21600" y="7997"/>
                    </a:cubicBezTo>
                    <a:lnTo>
                      <a:pt x="0" y="7997"/>
                    </a:lnTo>
                    <a:close/>
                  </a:path>
                </a:pathLst>
              </a:custGeom>
              <a:noFill/>
              <a:ln w="9525">
                <a:solidFill>
                  <a:srgbClr val="FFFF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solidFill>
                    <a:schemeClr val="bg1"/>
                  </a:solidFill>
                </a:endParaRPr>
              </a:p>
            </p:txBody>
          </p:sp>
          <p:sp>
            <p:nvSpPr>
              <p:cNvPr id="78" name="Text Box 34"/>
              <p:cNvSpPr txBox="1">
                <a:spLocks noChangeArrowheads="1"/>
              </p:cNvSpPr>
              <p:nvPr/>
            </p:nvSpPr>
            <p:spPr bwMode="auto">
              <a:xfrm>
                <a:off x="4867889" y="7684758"/>
                <a:ext cx="279525" cy="28595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ja-JP" sz="1200" dirty="0" err="1">
                    <a:solidFill>
                      <a:schemeClr val="bg1"/>
                    </a:solidFill>
                  </a:rPr>
                  <a:t>θ</a:t>
                </a:r>
                <a:endParaRPr lang="en-US" altLang="ja-JP" sz="1200" dirty="0">
                  <a:solidFill>
                    <a:schemeClr val="bg1"/>
                  </a:solidFill>
                </a:endParaRPr>
              </a:p>
            </p:txBody>
          </p:sp>
          <p:graphicFrame>
            <p:nvGraphicFramePr>
              <p:cNvPr id="16405" name="Object 35"/>
              <p:cNvGraphicFramePr>
                <a:graphicFrameLocks noChangeAspect="1"/>
              </p:cNvGraphicFramePr>
              <p:nvPr/>
            </p:nvGraphicFramePr>
            <p:xfrm>
              <a:off x="5550795" y="7414287"/>
              <a:ext cx="415889" cy="368075"/>
            </p:xfrm>
            <a:graphic>
              <a:graphicData uri="http://schemas.openxmlformats.org/presentationml/2006/ole">
                <mc:AlternateContent xmlns:mc="http://schemas.openxmlformats.org/markup-compatibility/2006">
                  <mc:Choice xmlns:v="urn:schemas-microsoft-com:vml" Requires="v">
                    <p:oleObj spid="_x0000_s1035" name="数式" r:id="rId5" imgW="228600" imgH="203200" progId="Equation.DSMT4">
                      <p:embed/>
                    </p:oleObj>
                  </mc:Choice>
                  <mc:Fallback>
                    <p:oleObj name="数式" r:id="rId5" imgW="228600" imgH="2032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50795" y="7414287"/>
                            <a:ext cx="415889" cy="368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pSp>
        <p:sp>
          <p:nvSpPr>
            <p:cNvPr id="62" name="円弧 61"/>
            <p:cNvSpPr/>
            <p:nvPr/>
          </p:nvSpPr>
          <p:spPr bwMode="auto">
            <a:xfrm rot="13500000">
              <a:off x="3652625" y="3623062"/>
              <a:ext cx="847021" cy="847713"/>
            </a:xfrm>
            <a:prstGeom prst="arc">
              <a:avLst>
                <a:gd name="adj1" fmla="val 16735948"/>
                <a:gd name="adj2" fmla="val 20933101"/>
              </a:avLst>
            </a:prstGeom>
            <a:noFill/>
            <a:ln w="76200" cap="flat" cmpd="sng" algn="ctr">
              <a:solidFill>
                <a:srgbClr val="FFFFFF"/>
              </a:solidFill>
              <a:prstDash val="solid"/>
              <a:round/>
              <a:headEnd type="none" w="med" len="med"/>
              <a:tailEnd type="none" w="med" len="med"/>
            </a:ln>
            <a:effectLst/>
          </p:spPr>
          <p:txBody>
            <a:bodyPr lIns="64291" tIns="32146" rIns="64291" bIns="32146"/>
            <a:lstStyle/>
            <a:p>
              <a:pPr defTabSz="642915">
                <a:defRPr/>
              </a:pPr>
              <a:endParaRPr kumimoji="0" lang="ja-JP" altLang="en-US" sz="1700">
                <a:solidFill>
                  <a:srgbClr val="000000"/>
                </a:solidFill>
                <a:ea typeface="ヒラギノ角ゴ ProN W3" charset="0"/>
                <a:cs typeface="ヒラギノ角ゴ ProN W3" charset="0"/>
                <a:sym typeface="Arial" charset="0"/>
              </a:endParaRPr>
            </a:p>
          </p:txBody>
        </p:sp>
        <p:grpSp>
          <p:nvGrpSpPr>
            <p:cNvPr id="63" name="図形グループ 62"/>
            <p:cNvGrpSpPr/>
            <p:nvPr/>
          </p:nvGrpSpPr>
          <p:grpSpPr>
            <a:xfrm rot="18049618">
              <a:off x="3275170" y="3939763"/>
              <a:ext cx="447629" cy="272397"/>
              <a:chOff x="6312668" y="4370526"/>
              <a:chExt cx="950289" cy="578282"/>
            </a:xfrm>
            <a:solidFill>
              <a:schemeClr val="bg1"/>
            </a:solidFill>
          </p:grpSpPr>
          <p:sp>
            <p:nvSpPr>
              <p:cNvPr id="65" name="二等辺三角形 64"/>
              <p:cNvSpPr/>
              <p:nvPr/>
            </p:nvSpPr>
            <p:spPr bwMode="auto">
              <a:xfrm rot="19750382">
                <a:off x="6718424" y="4660776"/>
                <a:ext cx="432048" cy="288032"/>
              </a:xfrm>
              <a:prstGeom prst="triangle">
                <a:avLst/>
              </a:prstGeom>
              <a:grpFill/>
              <a:ln w="2857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642915">
                  <a:defRPr/>
                </a:pPr>
                <a:endParaRPr kumimoji="0" lang="ja-JP" altLang="en-US" sz="1700">
                  <a:solidFill>
                    <a:srgbClr val="000000"/>
                  </a:solidFill>
                  <a:ea typeface="ヒラギノ角ゴ ProN W3" charset="0"/>
                  <a:cs typeface="ヒラギノ角ゴ ProN W3" charset="0"/>
                  <a:sym typeface="Arial" charset="0"/>
                </a:endParaRPr>
              </a:p>
            </p:txBody>
          </p:sp>
          <p:sp>
            <p:nvSpPr>
              <p:cNvPr id="66" name="円/楕円 34"/>
              <p:cNvSpPr/>
              <p:nvPr/>
            </p:nvSpPr>
            <p:spPr bwMode="auto">
              <a:xfrm rot="19757166">
                <a:off x="6326785" y="4397133"/>
                <a:ext cx="936172" cy="423247"/>
              </a:xfrm>
              <a:custGeom>
                <a:avLst/>
                <a:gdLst>
                  <a:gd name="connsiteX0" fmla="*/ 0 w 936104"/>
                  <a:gd name="connsiteY0" fmla="*/ 180020 h 360040"/>
                  <a:gd name="connsiteX1" fmla="*/ 468052 w 936104"/>
                  <a:gd name="connsiteY1" fmla="*/ 0 h 360040"/>
                  <a:gd name="connsiteX2" fmla="*/ 936104 w 936104"/>
                  <a:gd name="connsiteY2" fmla="*/ 180020 h 360040"/>
                  <a:gd name="connsiteX3" fmla="*/ 468052 w 936104"/>
                  <a:gd name="connsiteY3" fmla="*/ 360040 h 360040"/>
                  <a:gd name="connsiteX4" fmla="*/ 0 w 936104"/>
                  <a:gd name="connsiteY4" fmla="*/ 180020 h 360040"/>
                  <a:gd name="connsiteX0" fmla="*/ 68 w 936172"/>
                  <a:gd name="connsiteY0" fmla="*/ 180020 h 465521"/>
                  <a:gd name="connsiteX1" fmla="*/ 468120 w 936172"/>
                  <a:gd name="connsiteY1" fmla="*/ 0 h 465521"/>
                  <a:gd name="connsiteX2" fmla="*/ 936172 w 936172"/>
                  <a:gd name="connsiteY2" fmla="*/ 180020 h 465521"/>
                  <a:gd name="connsiteX3" fmla="*/ 494984 w 936172"/>
                  <a:gd name="connsiteY3" fmla="*/ 465521 h 465521"/>
                  <a:gd name="connsiteX4" fmla="*/ 68 w 936172"/>
                  <a:gd name="connsiteY4" fmla="*/ 180020 h 465521"/>
                  <a:gd name="connsiteX0" fmla="*/ 68 w 936172"/>
                  <a:gd name="connsiteY0" fmla="*/ 180020 h 465572"/>
                  <a:gd name="connsiteX1" fmla="*/ 468120 w 936172"/>
                  <a:gd name="connsiteY1" fmla="*/ 0 h 465572"/>
                  <a:gd name="connsiteX2" fmla="*/ 936172 w 936172"/>
                  <a:gd name="connsiteY2" fmla="*/ 180020 h 465572"/>
                  <a:gd name="connsiteX3" fmla="*/ 494984 w 936172"/>
                  <a:gd name="connsiteY3" fmla="*/ 465521 h 465572"/>
                  <a:gd name="connsiteX4" fmla="*/ 68 w 936172"/>
                  <a:gd name="connsiteY4" fmla="*/ 180020 h 465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172" h="465572">
                    <a:moveTo>
                      <a:pt x="68" y="180020"/>
                    </a:moveTo>
                    <a:cubicBezTo>
                      <a:pt x="-4409" y="102433"/>
                      <a:pt x="209622" y="0"/>
                      <a:pt x="468120" y="0"/>
                    </a:cubicBezTo>
                    <a:cubicBezTo>
                      <a:pt x="726618" y="0"/>
                      <a:pt x="936172" y="80598"/>
                      <a:pt x="936172" y="180020"/>
                    </a:cubicBezTo>
                    <a:cubicBezTo>
                      <a:pt x="936172" y="279442"/>
                      <a:pt x="621464" y="461693"/>
                      <a:pt x="494984" y="465521"/>
                    </a:cubicBezTo>
                    <a:cubicBezTo>
                      <a:pt x="368504" y="469349"/>
                      <a:pt x="4545" y="257607"/>
                      <a:pt x="68" y="180020"/>
                    </a:cubicBezTo>
                    <a:close/>
                  </a:path>
                </a:pathLst>
              </a:custGeom>
              <a:grpFill/>
              <a:ln w="2857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642915">
                  <a:defRPr/>
                </a:pPr>
                <a:endParaRPr kumimoji="0" lang="ja-JP" altLang="en-US" sz="1700" dirty="0">
                  <a:solidFill>
                    <a:srgbClr val="000000"/>
                  </a:solidFill>
                  <a:ea typeface="ヒラギノ角ゴ ProN W3" charset="0"/>
                  <a:cs typeface="ヒラギノ角ゴ ProN W3" charset="0"/>
                  <a:sym typeface="Arial" charset="0"/>
                </a:endParaRPr>
              </a:p>
            </p:txBody>
          </p:sp>
          <p:sp>
            <p:nvSpPr>
              <p:cNvPr id="67" name="円/楕円 66"/>
              <p:cNvSpPr/>
              <p:nvPr/>
            </p:nvSpPr>
            <p:spPr bwMode="auto">
              <a:xfrm rot="19757166">
                <a:off x="6312668" y="4370526"/>
                <a:ext cx="936104" cy="360040"/>
              </a:xfrm>
              <a:prstGeom prst="ellipse">
                <a:avLst/>
              </a:prstGeom>
              <a:grpFill/>
              <a:ln w="2857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642915">
                  <a:defRPr/>
                </a:pPr>
                <a:endParaRPr kumimoji="0" lang="ja-JP" altLang="en-US" sz="1700">
                  <a:solidFill>
                    <a:srgbClr val="000000"/>
                  </a:solidFill>
                  <a:ea typeface="ヒラギノ角ゴ ProN W3" charset="0"/>
                  <a:cs typeface="ヒラギノ角ゴ ProN W3" charset="0"/>
                  <a:sym typeface="Arial" charset="0"/>
                </a:endParaRPr>
              </a:p>
            </p:txBody>
          </p:sp>
        </p:grpSp>
        <p:pic>
          <p:nvPicPr>
            <p:cNvPr id="16395" name="図 56"/>
            <p:cNvPicPr>
              <a:picLocks noChangeAspect="1"/>
            </p:cNvPicPr>
            <p:nvPr/>
          </p:nvPicPr>
          <p:blipFill>
            <a:blip r:embed="rId7">
              <a:lum bright="70000" contrast="-70000"/>
              <a:extLst>
                <a:ext uri="{28A0092B-C50C-407E-A947-70E740481C1C}">
                  <a14:useLocalDpi xmlns:a14="http://schemas.microsoft.com/office/drawing/2010/main" val="0"/>
                </a:ext>
              </a:extLst>
            </a:blip>
            <a:srcRect/>
            <a:stretch>
              <a:fillRect/>
            </a:stretch>
          </p:blipFill>
          <p:spPr bwMode="auto">
            <a:xfrm flipV="1">
              <a:off x="2829209" y="3614260"/>
              <a:ext cx="879527" cy="13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4" name="Text Box 5"/>
          <p:cNvSpPr txBox="1">
            <a:spLocks noChangeArrowheads="1"/>
          </p:cNvSpPr>
          <p:nvPr/>
        </p:nvSpPr>
        <p:spPr bwMode="auto">
          <a:xfrm>
            <a:off x="900113" y="549275"/>
            <a:ext cx="7632700" cy="12001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spAutoFit/>
          </a:bodyPr>
          <a:lst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9pPr>
          </a:lstStyle>
          <a:p>
            <a:pPr>
              <a:defRPr/>
            </a:pPr>
            <a:r>
              <a:rPr lang="ja-JP" altLang="en-US" sz="3600" dirty="0">
                <a:solidFill>
                  <a:srgbClr val="000000"/>
                </a:solidFill>
              </a:rPr>
              <a:t>宇宙プラズマ：巨大楕円銀河Ｍ８７銀河の中心からの相対論的宇宙ジェット</a:t>
            </a:r>
          </a:p>
        </p:txBody>
      </p:sp>
    </p:spTree>
    <p:extLst>
      <p:ext uri="{BB962C8B-B14F-4D97-AF65-F5344CB8AC3E}">
        <p14:creationId xmlns:p14="http://schemas.microsoft.com/office/powerpoint/2010/main" val="40604656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dissolve">
                                      <p:cBhvr>
                                        <p:cTn id="7" dur="500"/>
                                        <p:tgtEl>
                                          <p:spTgt spid="34"/>
                                        </p:tgtEl>
                                      </p:cBhvr>
                                    </p:animEffect>
                                  </p:childTnLst>
                                </p:cTn>
                              </p:par>
                              <p:par>
                                <p:cTn id="8" presetID="9" presetClass="entr" presetSubtype="0" fill="hold" nodeType="withEffect">
                                  <p:stCondLst>
                                    <p:cond delay="0"/>
                                  </p:stCondLst>
                                  <p:childTnLst>
                                    <p:set>
                                      <p:cBhvr>
                                        <p:cTn id="9" dur="1" fill="hold">
                                          <p:stCondLst>
                                            <p:cond delay="0"/>
                                          </p:stCondLst>
                                        </p:cTn>
                                        <p:tgtEl>
                                          <p:spTgt spid="13316"/>
                                        </p:tgtEl>
                                        <p:attrNameLst>
                                          <p:attrName>style.visibility</p:attrName>
                                        </p:attrNameLst>
                                      </p:cBhvr>
                                      <p:to>
                                        <p:strVal val="visible"/>
                                      </p:to>
                                    </p:set>
                                    <p:animEffect transition="in" filter="dissolve">
                                      <p:cBhvr>
                                        <p:cTn id="10" dur="500"/>
                                        <p:tgtEl>
                                          <p:spTgt spid="1331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3323"/>
                                        </p:tgtEl>
                                        <p:attrNameLst>
                                          <p:attrName>style.visibility</p:attrName>
                                        </p:attrNameLst>
                                      </p:cBhvr>
                                      <p:to>
                                        <p:strVal val="visible"/>
                                      </p:to>
                                    </p:set>
                                    <p:animEffect transition="in" filter="dissolve">
                                      <p:cBhvr>
                                        <p:cTn id="15" dur="500"/>
                                        <p:tgtEl>
                                          <p:spTgt spid="13323"/>
                                        </p:tgtEl>
                                      </p:cBhvr>
                                    </p:animEffect>
                                  </p:childTnLst>
                                </p:cTn>
                              </p:par>
                              <p:par>
                                <p:cTn id="16" presetID="9" presetClass="entr" presetSubtype="0" fill="hold" nodeType="withEffect">
                                  <p:stCondLst>
                                    <p:cond delay="0"/>
                                  </p:stCondLst>
                                  <p:childTnLst>
                                    <p:set>
                                      <p:cBhvr>
                                        <p:cTn id="17" dur="1" fill="hold">
                                          <p:stCondLst>
                                            <p:cond delay="0"/>
                                          </p:stCondLst>
                                        </p:cTn>
                                        <p:tgtEl>
                                          <p:spTgt spid="13320"/>
                                        </p:tgtEl>
                                        <p:attrNameLst>
                                          <p:attrName>style.visibility</p:attrName>
                                        </p:attrNameLst>
                                      </p:cBhvr>
                                      <p:to>
                                        <p:strVal val="visible"/>
                                      </p:to>
                                    </p:set>
                                    <p:animEffect transition="in" filter="dissolve">
                                      <p:cBhvr>
                                        <p:cTn id="18" dur="500"/>
                                        <p:tgtEl>
                                          <p:spTgt spid="13320"/>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nodeType="clickEffect">
                                  <p:stCondLst>
                                    <p:cond delay="0"/>
                                  </p:stCondLst>
                                  <p:childTnLst>
                                    <p:set>
                                      <p:cBhvr>
                                        <p:cTn id="22" dur="1" fill="hold">
                                          <p:stCondLst>
                                            <p:cond delay="0"/>
                                          </p:stCondLst>
                                        </p:cTn>
                                        <p:tgtEl>
                                          <p:spTgt spid="13321"/>
                                        </p:tgtEl>
                                        <p:attrNameLst>
                                          <p:attrName>style.visibility</p:attrName>
                                        </p:attrNameLst>
                                      </p:cBhvr>
                                      <p:to>
                                        <p:strVal val="visible"/>
                                      </p:to>
                                    </p:set>
                                    <p:animEffect transition="in" filter="dissolve">
                                      <p:cBhvr>
                                        <p:cTn id="23" dur="500"/>
                                        <p:tgtEl>
                                          <p:spTgt spid="13321"/>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3342"/>
                                        </p:tgtEl>
                                        <p:attrNameLst>
                                          <p:attrName>style.visibility</p:attrName>
                                        </p:attrNameLst>
                                      </p:cBhvr>
                                      <p:to>
                                        <p:strVal val="visible"/>
                                      </p:to>
                                    </p:set>
                                    <p:animEffect transition="in" filter="dissolve">
                                      <p:cBhvr>
                                        <p:cTn id="26" dur="500"/>
                                        <p:tgtEl>
                                          <p:spTgt spid="13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42" grpId="0"/>
      <p:bldP spid="13323" grpId="0" animBg="1"/>
      <p:bldP spid="3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2" name="Rectangle 2"/>
          <p:cNvSpPr>
            <a:spLocks noChangeArrowheads="1"/>
          </p:cNvSpPr>
          <p:nvPr/>
        </p:nvSpPr>
        <p:spPr bwMode="auto">
          <a:xfrm>
            <a:off x="484188" y="-242888"/>
            <a:ext cx="8229600"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defRPr/>
            </a:pPr>
            <a:r>
              <a:rPr lang="ja-JP" altLang="en-US" sz="4000" dirty="0">
                <a:solidFill>
                  <a:srgbClr val="000000"/>
                </a:solidFill>
              </a:rPr>
              <a:t>プラズマとは？</a:t>
            </a:r>
          </a:p>
        </p:txBody>
      </p:sp>
      <p:sp>
        <p:nvSpPr>
          <p:cNvPr id="593925" name="Oval 5"/>
          <p:cNvSpPr>
            <a:spLocks noChangeArrowheads="1"/>
          </p:cNvSpPr>
          <p:nvPr/>
        </p:nvSpPr>
        <p:spPr bwMode="auto">
          <a:xfrm>
            <a:off x="7343775" y="2624138"/>
            <a:ext cx="134938" cy="134937"/>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593926" name="Oval 6"/>
          <p:cNvSpPr>
            <a:spLocks noChangeArrowheads="1"/>
          </p:cNvSpPr>
          <p:nvPr/>
        </p:nvSpPr>
        <p:spPr bwMode="auto">
          <a:xfrm>
            <a:off x="6688138" y="1984375"/>
            <a:ext cx="1439862" cy="1439863"/>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593927" name="Oval 7"/>
          <p:cNvSpPr>
            <a:spLocks noChangeAspect="1" noChangeArrowheads="1"/>
          </p:cNvSpPr>
          <p:nvPr/>
        </p:nvSpPr>
        <p:spPr bwMode="auto">
          <a:xfrm>
            <a:off x="8085138" y="2641600"/>
            <a:ext cx="87312" cy="87313"/>
          </a:xfrm>
          <a:prstGeom prst="ellipse">
            <a:avLst/>
          </a:prstGeom>
          <a:solidFill>
            <a:srgbClr val="0000FF"/>
          </a:solidFill>
          <a:ln w="9525">
            <a:solidFill>
              <a:srgbClr val="0000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593928" name="Text Box 8"/>
          <p:cNvSpPr txBox="1">
            <a:spLocks noChangeArrowheads="1"/>
          </p:cNvSpPr>
          <p:nvPr/>
        </p:nvSpPr>
        <p:spPr bwMode="auto">
          <a:xfrm>
            <a:off x="7051675" y="2770188"/>
            <a:ext cx="869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ja-JP" altLang="en-US" sz="1800"/>
              <a:t>原子核</a:t>
            </a:r>
          </a:p>
        </p:txBody>
      </p:sp>
      <p:sp>
        <p:nvSpPr>
          <p:cNvPr id="593929" name="Text Box 9"/>
          <p:cNvSpPr txBox="1">
            <a:spLocks noChangeArrowheads="1"/>
          </p:cNvSpPr>
          <p:nvPr/>
        </p:nvSpPr>
        <p:spPr bwMode="auto">
          <a:xfrm>
            <a:off x="8164513" y="2768600"/>
            <a:ext cx="641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ja-JP" altLang="en-US" sz="1800"/>
              <a:t>電子</a:t>
            </a:r>
          </a:p>
        </p:txBody>
      </p:sp>
      <p:sp>
        <p:nvSpPr>
          <p:cNvPr id="593930" name="Text Box 10"/>
          <p:cNvSpPr txBox="1">
            <a:spLocks noChangeArrowheads="1"/>
          </p:cNvSpPr>
          <p:nvPr/>
        </p:nvSpPr>
        <p:spPr bwMode="auto">
          <a:xfrm>
            <a:off x="7069138" y="231140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ja-JP" altLang="en-US" sz="1800"/>
              <a:t>＋</a:t>
            </a:r>
          </a:p>
        </p:txBody>
      </p:sp>
      <p:sp>
        <p:nvSpPr>
          <p:cNvPr id="593931" name="Text Box 11"/>
          <p:cNvSpPr txBox="1">
            <a:spLocks noChangeArrowheads="1"/>
          </p:cNvSpPr>
          <p:nvPr/>
        </p:nvSpPr>
        <p:spPr bwMode="auto">
          <a:xfrm>
            <a:off x="8191500" y="2414588"/>
            <a:ext cx="4032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ja-JP" altLang="en-US" sz="1800"/>
              <a:t>ー</a:t>
            </a:r>
          </a:p>
        </p:txBody>
      </p:sp>
      <p:sp>
        <p:nvSpPr>
          <p:cNvPr id="593932" name="Line 12"/>
          <p:cNvSpPr>
            <a:spLocks noChangeShapeType="1"/>
          </p:cNvSpPr>
          <p:nvPr/>
        </p:nvSpPr>
        <p:spPr bwMode="auto">
          <a:xfrm flipH="1" flipV="1">
            <a:off x="7724775" y="2043113"/>
            <a:ext cx="85725" cy="66675"/>
          </a:xfrm>
          <a:prstGeom prst="line">
            <a:avLst/>
          </a:prstGeom>
          <a:noFill/>
          <a:ln w="952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p>
        </p:txBody>
      </p:sp>
      <p:sp>
        <p:nvSpPr>
          <p:cNvPr id="593933" name="Line 13"/>
          <p:cNvSpPr>
            <a:spLocks noChangeShapeType="1"/>
          </p:cNvSpPr>
          <p:nvPr/>
        </p:nvSpPr>
        <p:spPr bwMode="auto">
          <a:xfrm rot="-10800000" flipH="1" flipV="1">
            <a:off x="7008813" y="3289300"/>
            <a:ext cx="85725" cy="66675"/>
          </a:xfrm>
          <a:prstGeom prst="line">
            <a:avLst/>
          </a:prstGeom>
          <a:noFill/>
          <a:ln w="952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p>
        </p:txBody>
      </p:sp>
      <p:sp>
        <p:nvSpPr>
          <p:cNvPr id="593934" name="Oval 14"/>
          <p:cNvSpPr>
            <a:spLocks noChangeArrowheads="1"/>
          </p:cNvSpPr>
          <p:nvPr/>
        </p:nvSpPr>
        <p:spPr bwMode="auto">
          <a:xfrm>
            <a:off x="2970213" y="4041775"/>
            <a:ext cx="134937" cy="13493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593935" name="Oval 15"/>
          <p:cNvSpPr>
            <a:spLocks noChangeAspect="1" noChangeArrowheads="1"/>
          </p:cNvSpPr>
          <p:nvPr/>
        </p:nvSpPr>
        <p:spPr bwMode="auto">
          <a:xfrm>
            <a:off x="3816350" y="4144963"/>
            <a:ext cx="87313" cy="87312"/>
          </a:xfrm>
          <a:prstGeom prst="ellipse">
            <a:avLst/>
          </a:prstGeom>
          <a:solidFill>
            <a:srgbClr val="0000FF"/>
          </a:solidFill>
          <a:ln w="9525">
            <a:solidFill>
              <a:srgbClr val="0000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593936" name="Oval 16"/>
          <p:cNvSpPr>
            <a:spLocks noChangeAspect="1" noChangeArrowheads="1"/>
          </p:cNvSpPr>
          <p:nvPr/>
        </p:nvSpPr>
        <p:spPr bwMode="auto">
          <a:xfrm>
            <a:off x="3376613" y="4857750"/>
            <a:ext cx="87312" cy="87313"/>
          </a:xfrm>
          <a:prstGeom prst="ellipse">
            <a:avLst/>
          </a:prstGeom>
          <a:solidFill>
            <a:srgbClr val="0000FF"/>
          </a:solidFill>
          <a:ln w="9525">
            <a:solidFill>
              <a:srgbClr val="0000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593937" name="Oval 17"/>
          <p:cNvSpPr>
            <a:spLocks noChangeAspect="1" noChangeArrowheads="1"/>
          </p:cNvSpPr>
          <p:nvPr/>
        </p:nvSpPr>
        <p:spPr bwMode="auto">
          <a:xfrm>
            <a:off x="5272088" y="4467225"/>
            <a:ext cx="87312" cy="87313"/>
          </a:xfrm>
          <a:prstGeom prst="ellipse">
            <a:avLst/>
          </a:prstGeom>
          <a:solidFill>
            <a:srgbClr val="0000FF"/>
          </a:solidFill>
          <a:ln w="9525">
            <a:solidFill>
              <a:srgbClr val="0000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593938" name="Oval 18"/>
          <p:cNvSpPr>
            <a:spLocks noChangeAspect="1" noChangeArrowheads="1"/>
          </p:cNvSpPr>
          <p:nvPr/>
        </p:nvSpPr>
        <p:spPr bwMode="auto">
          <a:xfrm>
            <a:off x="4175125" y="4503738"/>
            <a:ext cx="87313" cy="87312"/>
          </a:xfrm>
          <a:prstGeom prst="ellipse">
            <a:avLst/>
          </a:prstGeom>
          <a:solidFill>
            <a:srgbClr val="0000FF"/>
          </a:solidFill>
          <a:ln w="9525">
            <a:solidFill>
              <a:srgbClr val="0000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593939" name="Oval 19"/>
          <p:cNvSpPr>
            <a:spLocks noChangeAspect="1" noChangeArrowheads="1"/>
          </p:cNvSpPr>
          <p:nvPr/>
        </p:nvSpPr>
        <p:spPr bwMode="auto">
          <a:xfrm>
            <a:off x="4878388" y="4073525"/>
            <a:ext cx="87312" cy="87313"/>
          </a:xfrm>
          <a:prstGeom prst="ellipse">
            <a:avLst/>
          </a:prstGeom>
          <a:solidFill>
            <a:srgbClr val="0000FF"/>
          </a:solidFill>
          <a:ln w="9525">
            <a:solidFill>
              <a:srgbClr val="0000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593940" name="Oval 20"/>
          <p:cNvSpPr>
            <a:spLocks noChangeAspect="1" noChangeArrowheads="1"/>
          </p:cNvSpPr>
          <p:nvPr/>
        </p:nvSpPr>
        <p:spPr bwMode="auto">
          <a:xfrm>
            <a:off x="5619750" y="4271963"/>
            <a:ext cx="87313" cy="87312"/>
          </a:xfrm>
          <a:prstGeom prst="ellipse">
            <a:avLst/>
          </a:prstGeom>
          <a:solidFill>
            <a:srgbClr val="0000FF"/>
          </a:solidFill>
          <a:ln w="9525">
            <a:solidFill>
              <a:srgbClr val="0000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593941" name="Oval 21"/>
          <p:cNvSpPr>
            <a:spLocks noChangeAspect="1" noChangeArrowheads="1"/>
          </p:cNvSpPr>
          <p:nvPr/>
        </p:nvSpPr>
        <p:spPr bwMode="auto">
          <a:xfrm>
            <a:off x="4713288" y="5041900"/>
            <a:ext cx="87312" cy="87313"/>
          </a:xfrm>
          <a:prstGeom prst="ellipse">
            <a:avLst/>
          </a:prstGeom>
          <a:solidFill>
            <a:srgbClr val="0000FF"/>
          </a:solidFill>
          <a:ln w="9525">
            <a:solidFill>
              <a:srgbClr val="0000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593942" name="Oval 22"/>
          <p:cNvSpPr>
            <a:spLocks noChangeArrowheads="1"/>
          </p:cNvSpPr>
          <p:nvPr/>
        </p:nvSpPr>
        <p:spPr bwMode="auto">
          <a:xfrm>
            <a:off x="2482850" y="4202113"/>
            <a:ext cx="134938" cy="134937"/>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593943" name="Oval 23"/>
          <p:cNvSpPr>
            <a:spLocks noChangeArrowheads="1"/>
          </p:cNvSpPr>
          <p:nvPr/>
        </p:nvSpPr>
        <p:spPr bwMode="auto">
          <a:xfrm>
            <a:off x="2843213" y="4419600"/>
            <a:ext cx="134937" cy="13493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593944" name="Oval 24"/>
          <p:cNvSpPr>
            <a:spLocks noChangeArrowheads="1"/>
          </p:cNvSpPr>
          <p:nvPr/>
        </p:nvSpPr>
        <p:spPr bwMode="auto">
          <a:xfrm>
            <a:off x="2651125" y="5322888"/>
            <a:ext cx="134938" cy="134937"/>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593945" name="Oval 25"/>
          <p:cNvSpPr>
            <a:spLocks noChangeArrowheads="1"/>
          </p:cNvSpPr>
          <p:nvPr/>
        </p:nvSpPr>
        <p:spPr bwMode="auto">
          <a:xfrm>
            <a:off x="3649663" y="5130800"/>
            <a:ext cx="134937" cy="13493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593946" name="Oval 26"/>
          <p:cNvSpPr>
            <a:spLocks noChangeArrowheads="1"/>
          </p:cNvSpPr>
          <p:nvPr/>
        </p:nvSpPr>
        <p:spPr bwMode="auto">
          <a:xfrm>
            <a:off x="4933950" y="3452813"/>
            <a:ext cx="134938" cy="134937"/>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593947" name="Oval 27"/>
          <p:cNvSpPr>
            <a:spLocks noChangeArrowheads="1"/>
          </p:cNvSpPr>
          <p:nvPr/>
        </p:nvSpPr>
        <p:spPr bwMode="auto">
          <a:xfrm>
            <a:off x="4046538" y="5118100"/>
            <a:ext cx="134937" cy="13493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593948" name="Oval 28"/>
          <p:cNvSpPr>
            <a:spLocks noChangeArrowheads="1"/>
          </p:cNvSpPr>
          <p:nvPr/>
        </p:nvSpPr>
        <p:spPr bwMode="auto">
          <a:xfrm>
            <a:off x="4730750" y="5135563"/>
            <a:ext cx="134938" cy="134937"/>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593949" name="Oval 29"/>
          <p:cNvSpPr>
            <a:spLocks noChangeArrowheads="1"/>
          </p:cNvSpPr>
          <p:nvPr/>
        </p:nvSpPr>
        <p:spPr bwMode="auto">
          <a:xfrm>
            <a:off x="4148138" y="4324350"/>
            <a:ext cx="134937" cy="13493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593950" name="Oval 30"/>
          <p:cNvSpPr>
            <a:spLocks noChangeArrowheads="1"/>
          </p:cNvSpPr>
          <p:nvPr/>
        </p:nvSpPr>
        <p:spPr bwMode="auto">
          <a:xfrm>
            <a:off x="4841875" y="4322763"/>
            <a:ext cx="134938" cy="134937"/>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593951" name="Oval 31"/>
          <p:cNvSpPr>
            <a:spLocks noChangeArrowheads="1"/>
          </p:cNvSpPr>
          <p:nvPr/>
        </p:nvSpPr>
        <p:spPr bwMode="auto">
          <a:xfrm>
            <a:off x="3602038" y="4521200"/>
            <a:ext cx="134937" cy="13493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593952" name="Oval 32"/>
          <p:cNvSpPr>
            <a:spLocks noChangeArrowheads="1"/>
          </p:cNvSpPr>
          <p:nvPr/>
        </p:nvSpPr>
        <p:spPr bwMode="auto">
          <a:xfrm>
            <a:off x="4543425" y="4576763"/>
            <a:ext cx="134938" cy="134937"/>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593953" name="Oval 33"/>
          <p:cNvSpPr>
            <a:spLocks noChangeArrowheads="1"/>
          </p:cNvSpPr>
          <p:nvPr/>
        </p:nvSpPr>
        <p:spPr bwMode="auto">
          <a:xfrm>
            <a:off x="5380038" y="4603750"/>
            <a:ext cx="134937" cy="13493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593954" name="Oval 34"/>
          <p:cNvSpPr>
            <a:spLocks noChangeArrowheads="1"/>
          </p:cNvSpPr>
          <p:nvPr/>
        </p:nvSpPr>
        <p:spPr bwMode="auto">
          <a:xfrm>
            <a:off x="5559425" y="5040313"/>
            <a:ext cx="134938" cy="134937"/>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593955" name="Oval 35"/>
          <p:cNvSpPr>
            <a:spLocks noChangeArrowheads="1"/>
          </p:cNvSpPr>
          <p:nvPr/>
        </p:nvSpPr>
        <p:spPr bwMode="auto">
          <a:xfrm>
            <a:off x="5995988" y="3886200"/>
            <a:ext cx="134937" cy="13493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593956" name="Oval 36"/>
          <p:cNvSpPr>
            <a:spLocks noChangeArrowheads="1"/>
          </p:cNvSpPr>
          <p:nvPr/>
        </p:nvSpPr>
        <p:spPr bwMode="auto">
          <a:xfrm>
            <a:off x="3527425" y="4103688"/>
            <a:ext cx="134938" cy="134937"/>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593957" name="Oval 37"/>
          <p:cNvSpPr>
            <a:spLocks noChangeArrowheads="1"/>
          </p:cNvSpPr>
          <p:nvPr/>
        </p:nvSpPr>
        <p:spPr bwMode="auto">
          <a:xfrm>
            <a:off x="4897438" y="4702175"/>
            <a:ext cx="134937" cy="13493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593958" name="Oval 38"/>
          <p:cNvSpPr>
            <a:spLocks noChangeArrowheads="1"/>
          </p:cNvSpPr>
          <p:nvPr/>
        </p:nvSpPr>
        <p:spPr bwMode="auto">
          <a:xfrm>
            <a:off x="6534150" y="4424363"/>
            <a:ext cx="134938" cy="134937"/>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593959" name="Oval 39"/>
          <p:cNvSpPr>
            <a:spLocks noChangeArrowheads="1"/>
          </p:cNvSpPr>
          <p:nvPr/>
        </p:nvSpPr>
        <p:spPr bwMode="auto">
          <a:xfrm>
            <a:off x="6046788" y="4841875"/>
            <a:ext cx="134937" cy="13493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593960" name="Oval 40"/>
          <p:cNvSpPr>
            <a:spLocks noChangeArrowheads="1"/>
          </p:cNvSpPr>
          <p:nvPr/>
        </p:nvSpPr>
        <p:spPr bwMode="auto">
          <a:xfrm>
            <a:off x="6892925" y="4783138"/>
            <a:ext cx="134938" cy="134937"/>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593961" name="Oval 41"/>
          <p:cNvSpPr>
            <a:spLocks noChangeArrowheads="1"/>
          </p:cNvSpPr>
          <p:nvPr/>
        </p:nvSpPr>
        <p:spPr bwMode="auto">
          <a:xfrm>
            <a:off x="4805363" y="3895725"/>
            <a:ext cx="134937" cy="13493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593962" name="Oval 42"/>
          <p:cNvSpPr>
            <a:spLocks noChangeAspect="1" noChangeArrowheads="1"/>
          </p:cNvSpPr>
          <p:nvPr/>
        </p:nvSpPr>
        <p:spPr bwMode="auto">
          <a:xfrm>
            <a:off x="5253038" y="4143375"/>
            <a:ext cx="87312" cy="87313"/>
          </a:xfrm>
          <a:prstGeom prst="ellipse">
            <a:avLst/>
          </a:prstGeom>
          <a:solidFill>
            <a:srgbClr val="0000FF"/>
          </a:solidFill>
          <a:ln w="9525">
            <a:solidFill>
              <a:srgbClr val="0000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593963" name="Oval 43"/>
          <p:cNvSpPr>
            <a:spLocks noChangeAspect="1" noChangeArrowheads="1"/>
          </p:cNvSpPr>
          <p:nvPr/>
        </p:nvSpPr>
        <p:spPr bwMode="auto">
          <a:xfrm>
            <a:off x="5451475" y="3798888"/>
            <a:ext cx="87313" cy="87312"/>
          </a:xfrm>
          <a:prstGeom prst="ellipse">
            <a:avLst/>
          </a:prstGeom>
          <a:solidFill>
            <a:srgbClr val="0000FF"/>
          </a:solidFill>
          <a:ln w="9525">
            <a:solidFill>
              <a:srgbClr val="0000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593964" name="Oval 44"/>
          <p:cNvSpPr>
            <a:spLocks noChangeAspect="1" noChangeArrowheads="1"/>
          </p:cNvSpPr>
          <p:nvPr/>
        </p:nvSpPr>
        <p:spPr bwMode="auto">
          <a:xfrm>
            <a:off x="6840538" y="4654550"/>
            <a:ext cx="87312" cy="87313"/>
          </a:xfrm>
          <a:prstGeom prst="ellipse">
            <a:avLst/>
          </a:prstGeom>
          <a:solidFill>
            <a:srgbClr val="0000FF"/>
          </a:solidFill>
          <a:ln w="9525">
            <a:solidFill>
              <a:srgbClr val="0000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593965" name="Oval 45"/>
          <p:cNvSpPr>
            <a:spLocks noChangeAspect="1" noChangeArrowheads="1"/>
          </p:cNvSpPr>
          <p:nvPr/>
        </p:nvSpPr>
        <p:spPr bwMode="auto">
          <a:xfrm>
            <a:off x="6153150" y="4395788"/>
            <a:ext cx="87313" cy="87312"/>
          </a:xfrm>
          <a:prstGeom prst="ellipse">
            <a:avLst/>
          </a:prstGeom>
          <a:solidFill>
            <a:srgbClr val="0000FF"/>
          </a:solidFill>
          <a:ln w="9525">
            <a:solidFill>
              <a:srgbClr val="0000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593966" name="Oval 46"/>
          <p:cNvSpPr>
            <a:spLocks noChangeAspect="1" noChangeArrowheads="1"/>
          </p:cNvSpPr>
          <p:nvPr/>
        </p:nvSpPr>
        <p:spPr bwMode="auto">
          <a:xfrm>
            <a:off x="5970588" y="4860925"/>
            <a:ext cx="87312" cy="87313"/>
          </a:xfrm>
          <a:prstGeom prst="ellipse">
            <a:avLst/>
          </a:prstGeom>
          <a:solidFill>
            <a:srgbClr val="0000FF"/>
          </a:solidFill>
          <a:ln w="9525">
            <a:solidFill>
              <a:srgbClr val="0000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593967" name="Oval 47"/>
          <p:cNvSpPr>
            <a:spLocks noChangeAspect="1" noChangeArrowheads="1"/>
          </p:cNvSpPr>
          <p:nvPr/>
        </p:nvSpPr>
        <p:spPr bwMode="auto">
          <a:xfrm>
            <a:off x="6149975" y="5040313"/>
            <a:ext cx="87313" cy="87312"/>
          </a:xfrm>
          <a:prstGeom prst="ellipse">
            <a:avLst/>
          </a:prstGeom>
          <a:solidFill>
            <a:srgbClr val="0000FF"/>
          </a:solidFill>
          <a:ln w="9525">
            <a:solidFill>
              <a:srgbClr val="0000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593968" name="Oval 48"/>
          <p:cNvSpPr>
            <a:spLocks noChangeAspect="1" noChangeArrowheads="1"/>
          </p:cNvSpPr>
          <p:nvPr/>
        </p:nvSpPr>
        <p:spPr bwMode="auto">
          <a:xfrm>
            <a:off x="2832100" y="4418013"/>
            <a:ext cx="87313" cy="87312"/>
          </a:xfrm>
          <a:prstGeom prst="ellipse">
            <a:avLst/>
          </a:prstGeom>
          <a:solidFill>
            <a:srgbClr val="0000FF"/>
          </a:solidFill>
          <a:ln w="9525">
            <a:solidFill>
              <a:srgbClr val="0000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593969" name="Oval 49"/>
          <p:cNvSpPr>
            <a:spLocks noChangeAspect="1" noChangeArrowheads="1"/>
          </p:cNvSpPr>
          <p:nvPr/>
        </p:nvSpPr>
        <p:spPr bwMode="auto">
          <a:xfrm>
            <a:off x="4259263" y="4902200"/>
            <a:ext cx="87312" cy="87313"/>
          </a:xfrm>
          <a:prstGeom prst="ellipse">
            <a:avLst/>
          </a:prstGeom>
          <a:solidFill>
            <a:srgbClr val="0000FF"/>
          </a:solidFill>
          <a:ln w="9525">
            <a:solidFill>
              <a:srgbClr val="0000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593970" name="Oval 50"/>
          <p:cNvSpPr>
            <a:spLocks noChangeAspect="1" noChangeArrowheads="1"/>
          </p:cNvSpPr>
          <p:nvPr/>
        </p:nvSpPr>
        <p:spPr bwMode="auto">
          <a:xfrm>
            <a:off x="3848100" y="3995738"/>
            <a:ext cx="87313" cy="87312"/>
          </a:xfrm>
          <a:prstGeom prst="ellipse">
            <a:avLst/>
          </a:prstGeom>
          <a:solidFill>
            <a:srgbClr val="0000FF"/>
          </a:solidFill>
          <a:ln w="9525">
            <a:solidFill>
              <a:srgbClr val="0000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593971" name="Oval 51"/>
          <p:cNvSpPr>
            <a:spLocks noChangeAspect="1" noChangeArrowheads="1"/>
          </p:cNvSpPr>
          <p:nvPr/>
        </p:nvSpPr>
        <p:spPr bwMode="auto">
          <a:xfrm>
            <a:off x="2017713" y="4775200"/>
            <a:ext cx="87312" cy="87313"/>
          </a:xfrm>
          <a:prstGeom prst="ellipse">
            <a:avLst/>
          </a:prstGeom>
          <a:solidFill>
            <a:srgbClr val="0000FF"/>
          </a:solidFill>
          <a:ln w="9525">
            <a:solidFill>
              <a:srgbClr val="0000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593972" name="Oval 52"/>
          <p:cNvSpPr>
            <a:spLocks noChangeAspect="1" noChangeArrowheads="1"/>
          </p:cNvSpPr>
          <p:nvPr/>
        </p:nvSpPr>
        <p:spPr bwMode="auto">
          <a:xfrm>
            <a:off x="2882900" y="4792663"/>
            <a:ext cx="87313" cy="87312"/>
          </a:xfrm>
          <a:prstGeom prst="ellipse">
            <a:avLst/>
          </a:prstGeom>
          <a:solidFill>
            <a:srgbClr val="0000FF"/>
          </a:solidFill>
          <a:ln w="9525">
            <a:solidFill>
              <a:srgbClr val="0000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593973" name="Oval 53"/>
          <p:cNvSpPr>
            <a:spLocks noChangeAspect="1" noChangeArrowheads="1"/>
          </p:cNvSpPr>
          <p:nvPr/>
        </p:nvSpPr>
        <p:spPr bwMode="auto">
          <a:xfrm>
            <a:off x="2376488" y="5133975"/>
            <a:ext cx="87312" cy="87313"/>
          </a:xfrm>
          <a:prstGeom prst="ellipse">
            <a:avLst/>
          </a:prstGeom>
          <a:solidFill>
            <a:srgbClr val="0000FF"/>
          </a:solidFill>
          <a:ln w="9525">
            <a:solidFill>
              <a:srgbClr val="0000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593974" name="Oval 54"/>
          <p:cNvSpPr>
            <a:spLocks noChangeArrowheads="1"/>
          </p:cNvSpPr>
          <p:nvPr/>
        </p:nvSpPr>
        <p:spPr bwMode="auto">
          <a:xfrm>
            <a:off x="4748213" y="2944813"/>
            <a:ext cx="134937" cy="134937"/>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593975" name="Oval 55"/>
          <p:cNvSpPr>
            <a:spLocks noChangeAspect="1" noChangeArrowheads="1"/>
          </p:cNvSpPr>
          <p:nvPr/>
        </p:nvSpPr>
        <p:spPr bwMode="auto">
          <a:xfrm>
            <a:off x="3949700" y="3048000"/>
            <a:ext cx="87313" cy="87313"/>
          </a:xfrm>
          <a:prstGeom prst="ellipse">
            <a:avLst/>
          </a:prstGeom>
          <a:solidFill>
            <a:srgbClr val="0000FF"/>
          </a:solidFill>
          <a:ln w="9525">
            <a:solidFill>
              <a:srgbClr val="0000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593976" name="Oval 56"/>
          <p:cNvSpPr>
            <a:spLocks noChangeAspect="1" noChangeArrowheads="1"/>
          </p:cNvSpPr>
          <p:nvPr/>
        </p:nvSpPr>
        <p:spPr bwMode="auto">
          <a:xfrm>
            <a:off x="4389438" y="3760788"/>
            <a:ext cx="87312" cy="87312"/>
          </a:xfrm>
          <a:prstGeom prst="ellipse">
            <a:avLst/>
          </a:prstGeom>
          <a:solidFill>
            <a:srgbClr val="0000FF"/>
          </a:solidFill>
          <a:ln w="9525">
            <a:solidFill>
              <a:srgbClr val="0000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593977" name="Oval 57"/>
          <p:cNvSpPr>
            <a:spLocks noChangeAspect="1" noChangeArrowheads="1"/>
          </p:cNvSpPr>
          <p:nvPr/>
        </p:nvSpPr>
        <p:spPr bwMode="auto">
          <a:xfrm>
            <a:off x="2493963" y="3370263"/>
            <a:ext cx="87312" cy="87312"/>
          </a:xfrm>
          <a:prstGeom prst="ellipse">
            <a:avLst/>
          </a:prstGeom>
          <a:solidFill>
            <a:srgbClr val="0000FF"/>
          </a:solidFill>
          <a:ln w="9525">
            <a:solidFill>
              <a:srgbClr val="0000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593978" name="Oval 58"/>
          <p:cNvSpPr>
            <a:spLocks noChangeAspect="1" noChangeArrowheads="1"/>
          </p:cNvSpPr>
          <p:nvPr/>
        </p:nvSpPr>
        <p:spPr bwMode="auto">
          <a:xfrm>
            <a:off x="3590925" y="3406775"/>
            <a:ext cx="87313" cy="87313"/>
          </a:xfrm>
          <a:prstGeom prst="ellipse">
            <a:avLst/>
          </a:prstGeom>
          <a:solidFill>
            <a:srgbClr val="0000FF"/>
          </a:solidFill>
          <a:ln w="9525">
            <a:solidFill>
              <a:srgbClr val="0000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593979" name="Oval 59"/>
          <p:cNvSpPr>
            <a:spLocks noChangeAspect="1" noChangeArrowheads="1"/>
          </p:cNvSpPr>
          <p:nvPr/>
        </p:nvSpPr>
        <p:spPr bwMode="auto">
          <a:xfrm>
            <a:off x="2887663" y="2976563"/>
            <a:ext cx="87312" cy="87312"/>
          </a:xfrm>
          <a:prstGeom prst="ellipse">
            <a:avLst/>
          </a:prstGeom>
          <a:solidFill>
            <a:srgbClr val="0000FF"/>
          </a:solidFill>
          <a:ln w="9525">
            <a:solidFill>
              <a:srgbClr val="0000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593980" name="Oval 60"/>
          <p:cNvSpPr>
            <a:spLocks noChangeAspect="1" noChangeArrowheads="1"/>
          </p:cNvSpPr>
          <p:nvPr/>
        </p:nvSpPr>
        <p:spPr bwMode="auto">
          <a:xfrm>
            <a:off x="2146300" y="3175000"/>
            <a:ext cx="87313" cy="87313"/>
          </a:xfrm>
          <a:prstGeom prst="ellipse">
            <a:avLst/>
          </a:prstGeom>
          <a:solidFill>
            <a:srgbClr val="0000FF"/>
          </a:solidFill>
          <a:ln w="9525">
            <a:solidFill>
              <a:srgbClr val="0000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593981" name="Oval 61"/>
          <p:cNvSpPr>
            <a:spLocks noChangeAspect="1" noChangeArrowheads="1"/>
          </p:cNvSpPr>
          <p:nvPr/>
        </p:nvSpPr>
        <p:spPr bwMode="auto">
          <a:xfrm>
            <a:off x="3052763" y="3944938"/>
            <a:ext cx="87312" cy="87312"/>
          </a:xfrm>
          <a:prstGeom prst="ellipse">
            <a:avLst/>
          </a:prstGeom>
          <a:solidFill>
            <a:srgbClr val="0000FF"/>
          </a:solidFill>
          <a:ln w="9525">
            <a:solidFill>
              <a:srgbClr val="0000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593982" name="Oval 62"/>
          <p:cNvSpPr>
            <a:spLocks noChangeArrowheads="1"/>
          </p:cNvSpPr>
          <p:nvPr/>
        </p:nvSpPr>
        <p:spPr bwMode="auto">
          <a:xfrm>
            <a:off x="5235575" y="3105150"/>
            <a:ext cx="134938" cy="13493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593983" name="Oval 63"/>
          <p:cNvSpPr>
            <a:spLocks noChangeArrowheads="1"/>
          </p:cNvSpPr>
          <p:nvPr/>
        </p:nvSpPr>
        <p:spPr bwMode="auto">
          <a:xfrm>
            <a:off x="4389438" y="3303588"/>
            <a:ext cx="134937" cy="134937"/>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593984" name="Oval 64"/>
          <p:cNvSpPr>
            <a:spLocks noChangeArrowheads="1"/>
          </p:cNvSpPr>
          <p:nvPr/>
        </p:nvSpPr>
        <p:spPr bwMode="auto">
          <a:xfrm>
            <a:off x="4800600" y="4064000"/>
            <a:ext cx="134938" cy="13493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593985" name="Oval 65"/>
          <p:cNvSpPr>
            <a:spLocks noChangeArrowheads="1"/>
          </p:cNvSpPr>
          <p:nvPr/>
        </p:nvSpPr>
        <p:spPr bwMode="auto">
          <a:xfrm>
            <a:off x="4068763" y="4033838"/>
            <a:ext cx="134937" cy="134937"/>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593986" name="Oval 66"/>
          <p:cNvSpPr>
            <a:spLocks noChangeArrowheads="1"/>
          </p:cNvSpPr>
          <p:nvPr/>
        </p:nvSpPr>
        <p:spPr bwMode="auto">
          <a:xfrm>
            <a:off x="3527425" y="2689225"/>
            <a:ext cx="134938" cy="13493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593987" name="Oval 67"/>
          <p:cNvSpPr>
            <a:spLocks noChangeArrowheads="1"/>
          </p:cNvSpPr>
          <p:nvPr/>
        </p:nvSpPr>
        <p:spPr bwMode="auto">
          <a:xfrm>
            <a:off x="3671888" y="4021138"/>
            <a:ext cx="134937" cy="134937"/>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593988" name="Oval 68"/>
          <p:cNvSpPr>
            <a:spLocks noChangeArrowheads="1"/>
          </p:cNvSpPr>
          <p:nvPr/>
        </p:nvSpPr>
        <p:spPr bwMode="auto">
          <a:xfrm>
            <a:off x="2987675" y="4038600"/>
            <a:ext cx="134938" cy="13493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593989" name="Oval 69"/>
          <p:cNvSpPr>
            <a:spLocks noChangeArrowheads="1"/>
          </p:cNvSpPr>
          <p:nvPr/>
        </p:nvSpPr>
        <p:spPr bwMode="auto">
          <a:xfrm>
            <a:off x="3570288" y="3227388"/>
            <a:ext cx="134937" cy="134937"/>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593990" name="Oval 70"/>
          <p:cNvSpPr>
            <a:spLocks noChangeArrowheads="1"/>
          </p:cNvSpPr>
          <p:nvPr/>
        </p:nvSpPr>
        <p:spPr bwMode="auto">
          <a:xfrm>
            <a:off x="2876550" y="3225800"/>
            <a:ext cx="134938" cy="13493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593991" name="Oval 71"/>
          <p:cNvSpPr>
            <a:spLocks noChangeArrowheads="1"/>
          </p:cNvSpPr>
          <p:nvPr/>
        </p:nvSpPr>
        <p:spPr bwMode="auto">
          <a:xfrm>
            <a:off x="4097338" y="3567113"/>
            <a:ext cx="134937" cy="134937"/>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593992" name="Oval 72"/>
          <p:cNvSpPr>
            <a:spLocks noChangeArrowheads="1"/>
          </p:cNvSpPr>
          <p:nvPr/>
        </p:nvSpPr>
        <p:spPr bwMode="auto">
          <a:xfrm>
            <a:off x="3279775" y="3527425"/>
            <a:ext cx="134938" cy="13493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593993" name="Oval 73"/>
          <p:cNvSpPr>
            <a:spLocks noChangeArrowheads="1"/>
          </p:cNvSpPr>
          <p:nvPr/>
        </p:nvSpPr>
        <p:spPr bwMode="auto">
          <a:xfrm>
            <a:off x="2338388" y="3506788"/>
            <a:ext cx="134937" cy="134937"/>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593994" name="Oval 74"/>
          <p:cNvSpPr>
            <a:spLocks noChangeArrowheads="1"/>
          </p:cNvSpPr>
          <p:nvPr/>
        </p:nvSpPr>
        <p:spPr bwMode="auto">
          <a:xfrm>
            <a:off x="2159000" y="3943350"/>
            <a:ext cx="134938" cy="13493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593995" name="Oval 75"/>
          <p:cNvSpPr>
            <a:spLocks noChangeArrowheads="1"/>
          </p:cNvSpPr>
          <p:nvPr/>
        </p:nvSpPr>
        <p:spPr bwMode="auto">
          <a:xfrm>
            <a:off x="1722438" y="2789238"/>
            <a:ext cx="134937" cy="134937"/>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593996" name="Oval 76"/>
          <p:cNvSpPr>
            <a:spLocks noChangeArrowheads="1"/>
          </p:cNvSpPr>
          <p:nvPr/>
        </p:nvSpPr>
        <p:spPr bwMode="auto">
          <a:xfrm>
            <a:off x="4191000" y="3006725"/>
            <a:ext cx="134938" cy="13493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593997" name="Oval 77"/>
          <p:cNvSpPr>
            <a:spLocks noChangeArrowheads="1"/>
          </p:cNvSpPr>
          <p:nvPr/>
        </p:nvSpPr>
        <p:spPr bwMode="auto">
          <a:xfrm>
            <a:off x="2820988" y="3605213"/>
            <a:ext cx="134937" cy="134937"/>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593998" name="Oval 78"/>
          <p:cNvSpPr>
            <a:spLocks noChangeArrowheads="1"/>
          </p:cNvSpPr>
          <p:nvPr/>
        </p:nvSpPr>
        <p:spPr bwMode="auto">
          <a:xfrm>
            <a:off x="1184275" y="3327400"/>
            <a:ext cx="134938" cy="13493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593999" name="Oval 79"/>
          <p:cNvSpPr>
            <a:spLocks noChangeArrowheads="1"/>
          </p:cNvSpPr>
          <p:nvPr/>
        </p:nvSpPr>
        <p:spPr bwMode="auto">
          <a:xfrm>
            <a:off x="1671638" y="3744913"/>
            <a:ext cx="134937" cy="134937"/>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594000" name="Oval 80"/>
          <p:cNvSpPr>
            <a:spLocks noChangeArrowheads="1"/>
          </p:cNvSpPr>
          <p:nvPr/>
        </p:nvSpPr>
        <p:spPr bwMode="auto">
          <a:xfrm>
            <a:off x="825500" y="3686175"/>
            <a:ext cx="134938" cy="13493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594001" name="Oval 81"/>
          <p:cNvSpPr>
            <a:spLocks noChangeArrowheads="1"/>
          </p:cNvSpPr>
          <p:nvPr/>
        </p:nvSpPr>
        <p:spPr bwMode="auto">
          <a:xfrm>
            <a:off x="2913063" y="2798763"/>
            <a:ext cx="134937" cy="134937"/>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594002" name="Oval 82"/>
          <p:cNvSpPr>
            <a:spLocks noChangeAspect="1" noChangeArrowheads="1"/>
          </p:cNvSpPr>
          <p:nvPr/>
        </p:nvSpPr>
        <p:spPr bwMode="auto">
          <a:xfrm>
            <a:off x="2513013" y="3046413"/>
            <a:ext cx="87312" cy="87312"/>
          </a:xfrm>
          <a:prstGeom prst="ellipse">
            <a:avLst/>
          </a:prstGeom>
          <a:solidFill>
            <a:srgbClr val="0000FF"/>
          </a:solidFill>
          <a:ln w="9525">
            <a:solidFill>
              <a:srgbClr val="0000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594003" name="Oval 83"/>
          <p:cNvSpPr>
            <a:spLocks noChangeAspect="1" noChangeArrowheads="1"/>
          </p:cNvSpPr>
          <p:nvPr/>
        </p:nvSpPr>
        <p:spPr bwMode="auto">
          <a:xfrm>
            <a:off x="2314575" y="2701925"/>
            <a:ext cx="87313" cy="87313"/>
          </a:xfrm>
          <a:prstGeom prst="ellipse">
            <a:avLst/>
          </a:prstGeom>
          <a:solidFill>
            <a:srgbClr val="0000FF"/>
          </a:solidFill>
          <a:ln w="9525">
            <a:solidFill>
              <a:srgbClr val="0000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594004" name="Oval 84"/>
          <p:cNvSpPr>
            <a:spLocks noChangeAspect="1" noChangeArrowheads="1"/>
          </p:cNvSpPr>
          <p:nvPr/>
        </p:nvSpPr>
        <p:spPr bwMode="auto">
          <a:xfrm>
            <a:off x="925513" y="3557588"/>
            <a:ext cx="87312" cy="87312"/>
          </a:xfrm>
          <a:prstGeom prst="ellipse">
            <a:avLst/>
          </a:prstGeom>
          <a:solidFill>
            <a:srgbClr val="0000FF"/>
          </a:solidFill>
          <a:ln w="9525">
            <a:solidFill>
              <a:srgbClr val="0000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594005" name="Oval 85"/>
          <p:cNvSpPr>
            <a:spLocks noChangeAspect="1" noChangeArrowheads="1"/>
          </p:cNvSpPr>
          <p:nvPr/>
        </p:nvSpPr>
        <p:spPr bwMode="auto">
          <a:xfrm>
            <a:off x="1612900" y="3298825"/>
            <a:ext cx="87313" cy="87313"/>
          </a:xfrm>
          <a:prstGeom prst="ellipse">
            <a:avLst/>
          </a:prstGeom>
          <a:solidFill>
            <a:srgbClr val="0000FF"/>
          </a:solidFill>
          <a:ln w="9525">
            <a:solidFill>
              <a:srgbClr val="0000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594006" name="Oval 86"/>
          <p:cNvSpPr>
            <a:spLocks noChangeAspect="1" noChangeArrowheads="1"/>
          </p:cNvSpPr>
          <p:nvPr/>
        </p:nvSpPr>
        <p:spPr bwMode="auto">
          <a:xfrm>
            <a:off x="1795463" y="3763963"/>
            <a:ext cx="87312" cy="87312"/>
          </a:xfrm>
          <a:prstGeom prst="ellipse">
            <a:avLst/>
          </a:prstGeom>
          <a:solidFill>
            <a:srgbClr val="0000FF"/>
          </a:solidFill>
          <a:ln w="9525">
            <a:solidFill>
              <a:srgbClr val="0000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594007" name="Oval 87"/>
          <p:cNvSpPr>
            <a:spLocks noChangeAspect="1" noChangeArrowheads="1"/>
          </p:cNvSpPr>
          <p:nvPr/>
        </p:nvSpPr>
        <p:spPr bwMode="auto">
          <a:xfrm>
            <a:off x="1616075" y="3943350"/>
            <a:ext cx="87313" cy="87313"/>
          </a:xfrm>
          <a:prstGeom prst="ellipse">
            <a:avLst/>
          </a:prstGeom>
          <a:solidFill>
            <a:srgbClr val="0000FF"/>
          </a:solidFill>
          <a:ln w="9525">
            <a:solidFill>
              <a:srgbClr val="0000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594008" name="Oval 88"/>
          <p:cNvSpPr>
            <a:spLocks noChangeAspect="1" noChangeArrowheads="1"/>
          </p:cNvSpPr>
          <p:nvPr/>
        </p:nvSpPr>
        <p:spPr bwMode="auto">
          <a:xfrm>
            <a:off x="4933950" y="3321050"/>
            <a:ext cx="87313" cy="87313"/>
          </a:xfrm>
          <a:prstGeom prst="ellipse">
            <a:avLst/>
          </a:prstGeom>
          <a:solidFill>
            <a:srgbClr val="0000FF"/>
          </a:solidFill>
          <a:ln w="9525">
            <a:solidFill>
              <a:srgbClr val="0000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594009" name="Oval 89"/>
          <p:cNvSpPr>
            <a:spLocks noChangeAspect="1" noChangeArrowheads="1"/>
          </p:cNvSpPr>
          <p:nvPr/>
        </p:nvSpPr>
        <p:spPr bwMode="auto">
          <a:xfrm>
            <a:off x="3506788" y="3805238"/>
            <a:ext cx="87312" cy="87312"/>
          </a:xfrm>
          <a:prstGeom prst="ellipse">
            <a:avLst/>
          </a:prstGeom>
          <a:solidFill>
            <a:srgbClr val="0000FF"/>
          </a:solidFill>
          <a:ln w="9525">
            <a:solidFill>
              <a:srgbClr val="0000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594010" name="Oval 90"/>
          <p:cNvSpPr>
            <a:spLocks noChangeAspect="1" noChangeArrowheads="1"/>
          </p:cNvSpPr>
          <p:nvPr/>
        </p:nvSpPr>
        <p:spPr bwMode="auto">
          <a:xfrm>
            <a:off x="3917950" y="2898775"/>
            <a:ext cx="87313" cy="87313"/>
          </a:xfrm>
          <a:prstGeom prst="ellipse">
            <a:avLst/>
          </a:prstGeom>
          <a:solidFill>
            <a:srgbClr val="0000FF"/>
          </a:solidFill>
          <a:ln w="9525">
            <a:solidFill>
              <a:srgbClr val="0000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594011" name="Oval 91"/>
          <p:cNvSpPr>
            <a:spLocks noChangeAspect="1" noChangeArrowheads="1"/>
          </p:cNvSpPr>
          <p:nvPr/>
        </p:nvSpPr>
        <p:spPr bwMode="auto">
          <a:xfrm>
            <a:off x="5748338" y="3678238"/>
            <a:ext cx="87312" cy="87312"/>
          </a:xfrm>
          <a:prstGeom prst="ellipse">
            <a:avLst/>
          </a:prstGeom>
          <a:solidFill>
            <a:srgbClr val="0000FF"/>
          </a:solidFill>
          <a:ln w="9525">
            <a:solidFill>
              <a:srgbClr val="0000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594012" name="Oval 92"/>
          <p:cNvSpPr>
            <a:spLocks noChangeAspect="1" noChangeArrowheads="1"/>
          </p:cNvSpPr>
          <p:nvPr/>
        </p:nvSpPr>
        <p:spPr bwMode="auto">
          <a:xfrm>
            <a:off x="4883150" y="3695700"/>
            <a:ext cx="87313" cy="87313"/>
          </a:xfrm>
          <a:prstGeom prst="ellipse">
            <a:avLst/>
          </a:prstGeom>
          <a:solidFill>
            <a:srgbClr val="0000FF"/>
          </a:solidFill>
          <a:ln w="9525">
            <a:solidFill>
              <a:srgbClr val="0000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594013" name="Oval 93"/>
          <p:cNvSpPr>
            <a:spLocks noChangeAspect="1" noChangeArrowheads="1"/>
          </p:cNvSpPr>
          <p:nvPr/>
        </p:nvSpPr>
        <p:spPr bwMode="auto">
          <a:xfrm>
            <a:off x="5389563" y="4037013"/>
            <a:ext cx="87312" cy="87312"/>
          </a:xfrm>
          <a:prstGeom prst="ellipse">
            <a:avLst/>
          </a:prstGeom>
          <a:solidFill>
            <a:srgbClr val="0000FF"/>
          </a:solidFill>
          <a:ln w="9525">
            <a:solidFill>
              <a:srgbClr val="0000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594014" name="AutoShape 94"/>
          <p:cNvSpPr>
            <a:spLocks noChangeArrowheads="1"/>
          </p:cNvSpPr>
          <p:nvPr/>
        </p:nvSpPr>
        <p:spPr bwMode="auto">
          <a:xfrm rot="8595927">
            <a:off x="5829300" y="2795588"/>
            <a:ext cx="742950" cy="600075"/>
          </a:xfrm>
          <a:prstGeom prst="rightArrow">
            <a:avLst>
              <a:gd name="adj1" fmla="val 50000"/>
              <a:gd name="adj2" fmla="val 3095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594015" name="Text Box 95"/>
          <p:cNvSpPr txBox="1">
            <a:spLocks noChangeArrowheads="1"/>
          </p:cNvSpPr>
          <p:nvPr/>
        </p:nvSpPr>
        <p:spPr bwMode="auto">
          <a:xfrm>
            <a:off x="5632450" y="2427288"/>
            <a:ext cx="641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ja-JP" altLang="en-US" sz="1800"/>
              <a:t>高温</a:t>
            </a:r>
          </a:p>
        </p:txBody>
      </p:sp>
      <p:sp>
        <p:nvSpPr>
          <p:cNvPr id="594016" name="Rectangle 96"/>
          <p:cNvSpPr>
            <a:spLocks noChangeArrowheads="1"/>
          </p:cNvSpPr>
          <p:nvPr/>
        </p:nvSpPr>
        <p:spPr bwMode="auto">
          <a:xfrm>
            <a:off x="6454775" y="3535363"/>
            <a:ext cx="163036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ja-JP" altLang="en-US">
                <a:solidFill>
                  <a:srgbClr val="FF0000"/>
                </a:solidFill>
              </a:rPr>
              <a:t>プラズマ</a:t>
            </a:r>
          </a:p>
        </p:txBody>
      </p:sp>
      <p:sp>
        <p:nvSpPr>
          <p:cNvPr id="594018" name="Text Box 98"/>
          <p:cNvSpPr txBox="1">
            <a:spLocks noChangeArrowheads="1"/>
          </p:cNvSpPr>
          <p:nvPr/>
        </p:nvSpPr>
        <p:spPr bwMode="auto">
          <a:xfrm>
            <a:off x="1908175" y="2276475"/>
            <a:ext cx="10890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ja-JP" altLang="en-US" sz="1800" dirty="0">
                <a:solidFill>
                  <a:schemeClr val="accent2"/>
                </a:solidFill>
              </a:rPr>
              <a:t>電子（ー）</a:t>
            </a:r>
          </a:p>
        </p:txBody>
      </p:sp>
      <p:sp>
        <p:nvSpPr>
          <p:cNvPr id="594019" name="Text Box 99"/>
          <p:cNvSpPr txBox="1">
            <a:spLocks noChangeArrowheads="1"/>
          </p:cNvSpPr>
          <p:nvPr/>
        </p:nvSpPr>
        <p:spPr bwMode="auto">
          <a:xfrm>
            <a:off x="3419475" y="2276475"/>
            <a:ext cx="12398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ja-JP" altLang="en-US" sz="1800" dirty="0">
                <a:solidFill>
                  <a:srgbClr val="FF0000"/>
                </a:solidFill>
              </a:rPr>
              <a:t>イオン（＋）</a:t>
            </a:r>
          </a:p>
        </p:txBody>
      </p:sp>
      <p:sp>
        <p:nvSpPr>
          <p:cNvPr id="594020" name="Text Box 100"/>
          <p:cNvSpPr txBox="1">
            <a:spLocks noChangeArrowheads="1"/>
          </p:cNvSpPr>
          <p:nvPr/>
        </p:nvSpPr>
        <p:spPr bwMode="auto">
          <a:xfrm>
            <a:off x="879475" y="777875"/>
            <a:ext cx="7869238"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ja-JP" altLang="en-US" dirty="0"/>
              <a:t>プラズマ：　荷電粒子の集団で，全体としてほぼ電気的に中性とみなせる物質（状態）．固体・液体・気体につづく第４の物質状態と言われる．</a:t>
            </a:r>
          </a:p>
        </p:txBody>
      </p:sp>
      <p:sp>
        <p:nvSpPr>
          <p:cNvPr id="594021" name="Text Box 101"/>
          <p:cNvSpPr txBox="1">
            <a:spLocks noChangeArrowheads="1"/>
          </p:cNvSpPr>
          <p:nvPr/>
        </p:nvSpPr>
        <p:spPr bwMode="auto">
          <a:xfrm>
            <a:off x="7623175" y="1673225"/>
            <a:ext cx="1403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ja-JP" altLang="en-US" sz="2400"/>
              <a:t>中性原子</a:t>
            </a:r>
          </a:p>
        </p:txBody>
      </p:sp>
      <p:sp>
        <p:nvSpPr>
          <p:cNvPr id="14434" name="正方形/長方形 1"/>
          <p:cNvSpPr>
            <a:spLocks noChangeArrowheads="1"/>
          </p:cNvSpPr>
          <p:nvPr/>
        </p:nvSpPr>
        <p:spPr bwMode="auto">
          <a:xfrm>
            <a:off x="684213" y="5373688"/>
            <a:ext cx="7974012"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a:t>ただ，宇宙ではありふれた物質状態であり，初期の宇宙の物質はプラズマ状態であったことから，</a:t>
            </a:r>
            <a:r>
              <a:rPr lang="en-US" altLang="ja-JP"/>
              <a:t/>
            </a:r>
            <a:br>
              <a:rPr lang="en-US" altLang="ja-JP"/>
            </a:br>
            <a:r>
              <a:rPr lang="ja-JP" altLang="en-US"/>
              <a:t>「物質の第０状態」と言われることもある．</a:t>
            </a:r>
          </a:p>
        </p:txBody>
      </p:sp>
    </p:spTree>
    <p:extLst>
      <p:ext uri="{BB962C8B-B14F-4D97-AF65-F5344CB8AC3E}">
        <p14:creationId xmlns:p14="http://schemas.microsoft.com/office/powerpoint/2010/main" val="24087488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804988" y="-26988"/>
            <a:ext cx="5543550" cy="908051"/>
          </a:xfrm>
        </p:spPr>
        <p:txBody>
          <a:bodyPr/>
          <a:lstStyle/>
          <a:p>
            <a:pPr>
              <a:defRPr/>
            </a:pPr>
            <a:r>
              <a:rPr lang="ja-JP" altLang="en-US" dirty="0"/>
              <a:t>研究テーマ</a:t>
            </a:r>
          </a:p>
        </p:txBody>
      </p:sp>
      <p:sp>
        <p:nvSpPr>
          <p:cNvPr id="5123" name="Rectangle 3"/>
          <p:cNvSpPr>
            <a:spLocks noGrp="1" noChangeArrowheads="1"/>
          </p:cNvSpPr>
          <p:nvPr>
            <p:ph type="body" idx="1"/>
          </p:nvPr>
        </p:nvSpPr>
        <p:spPr>
          <a:xfrm>
            <a:off x="971550" y="2205038"/>
            <a:ext cx="7561263" cy="4537075"/>
          </a:xfrm>
        </p:spPr>
        <p:txBody>
          <a:bodyPr/>
          <a:lstStyle/>
          <a:p>
            <a:pPr marL="342900" lvl="1" indent="-342900">
              <a:buFontTx/>
              <a:buChar char="•"/>
              <a:defRPr/>
            </a:pPr>
            <a:r>
              <a:rPr lang="ja-JP" altLang="en-US" sz="2400" dirty="0">
                <a:latin typeface="+mn-ea"/>
              </a:rPr>
              <a:t>天体現象：　</a:t>
            </a:r>
            <a:endParaRPr lang="en-US" altLang="ja-JP" sz="2400" dirty="0">
              <a:latin typeface="+mn-ea"/>
            </a:endParaRPr>
          </a:p>
          <a:p>
            <a:pPr marL="1200150" lvl="3" indent="-342900">
              <a:defRPr/>
            </a:pPr>
            <a:r>
              <a:rPr lang="ja-JP" altLang="en-US" dirty="0">
                <a:latin typeface="+mn-ea"/>
              </a:rPr>
              <a:t>相対論的ジェット（</a:t>
            </a:r>
            <a:r>
              <a:rPr lang="en-US" altLang="ja-JP" dirty="0">
                <a:latin typeface="+mn-ea"/>
              </a:rPr>
              <a:t>AGN</a:t>
            </a:r>
            <a:r>
              <a:rPr lang="ja-JP" altLang="en-US" dirty="0">
                <a:latin typeface="+mn-ea"/>
              </a:rPr>
              <a:t>，</a:t>
            </a:r>
            <a:r>
              <a:rPr lang="en-US" altLang="ja-JP" dirty="0" err="1">
                <a:latin typeface="+mn-ea"/>
              </a:rPr>
              <a:t>μQSO</a:t>
            </a:r>
            <a:r>
              <a:rPr lang="ja-JP" altLang="en-US" dirty="0">
                <a:latin typeface="+mn-ea"/>
              </a:rPr>
              <a:t>）の形成機構</a:t>
            </a:r>
            <a:endParaRPr lang="en-US" altLang="ja-JP" dirty="0">
              <a:latin typeface="+mn-ea"/>
            </a:endParaRPr>
          </a:p>
          <a:p>
            <a:pPr marL="1200150" lvl="3" indent="-342900">
              <a:defRPr/>
            </a:pPr>
            <a:r>
              <a:rPr lang="ja-JP" altLang="en-US" dirty="0">
                <a:latin typeface="+mn-ea"/>
              </a:rPr>
              <a:t>フレアー現象（太陽，恒星，</a:t>
            </a:r>
            <a:r>
              <a:rPr lang="en-US" altLang="ja-JP" dirty="0">
                <a:latin typeface="+mn-ea"/>
              </a:rPr>
              <a:t>AGN</a:t>
            </a:r>
            <a:r>
              <a:rPr lang="ja-JP" altLang="en-US" dirty="0">
                <a:latin typeface="+mn-ea"/>
              </a:rPr>
              <a:t>，</a:t>
            </a:r>
            <a:r>
              <a:rPr lang="en-US" altLang="ja-JP" dirty="0" err="1">
                <a:latin typeface="+mn-ea"/>
              </a:rPr>
              <a:t>μQSO</a:t>
            </a:r>
            <a:r>
              <a:rPr lang="ja-JP" altLang="en-US" dirty="0">
                <a:latin typeface="+mn-ea"/>
              </a:rPr>
              <a:t>）の発生機構</a:t>
            </a:r>
            <a:endParaRPr lang="en-US" altLang="ja-JP" dirty="0">
              <a:latin typeface="+mn-ea"/>
            </a:endParaRPr>
          </a:p>
          <a:p>
            <a:pPr marL="1200150" lvl="3" indent="-342900">
              <a:defRPr/>
            </a:pPr>
            <a:r>
              <a:rPr lang="ja-JP" altLang="en-US" dirty="0">
                <a:latin typeface="+mn-ea"/>
              </a:rPr>
              <a:t>磁場が宇宙進化に与える影響</a:t>
            </a:r>
            <a:endParaRPr lang="en-US" altLang="ja-JP" dirty="0">
              <a:latin typeface="+mn-ea"/>
            </a:endParaRPr>
          </a:p>
          <a:p>
            <a:pPr marL="342900" lvl="1" indent="-342900">
              <a:buFontTx/>
              <a:buChar char="•"/>
              <a:defRPr/>
            </a:pPr>
            <a:r>
              <a:rPr lang="ja-JP" altLang="en-US" sz="2400" dirty="0">
                <a:latin typeface="+mn-ea"/>
              </a:rPr>
              <a:t>ブラックホールまわりの放射の数値計算</a:t>
            </a:r>
            <a:endParaRPr lang="en-US" altLang="ja-JP" sz="2400" dirty="0">
              <a:latin typeface="+mn-ea"/>
            </a:endParaRPr>
          </a:p>
          <a:p>
            <a:pPr marL="342900" lvl="1" indent="-342900">
              <a:buFontTx/>
              <a:buChar char="•"/>
              <a:defRPr/>
            </a:pPr>
            <a:r>
              <a:rPr lang="ja-JP" altLang="en-US" sz="2400" dirty="0">
                <a:latin typeface="+mn-ea"/>
              </a:rPr>
              <a:t>ブラックホールまわりでの放射とプラズマの相互作用</a:t>
            </a:r>
            <a:endParaRPr lang="en-US" altLang="ja-JP" sz="2400" dirty="0">
              <a:latin typeface="+mn-ea"/>
            </a:endParaRPr>
          </a:p>
          <a:p>
            <a:pPr marL="342900" lvl="1" indent="-342900">
              <a:buFontTx/>
              <a:buChar char="•"/>
              <a:defRPr/>
            </a:pPr>
            <a:r>
              <a:rPr lang="ja-JP" altLang="en-US" sz="2400" dirty="0">
                <a:latin typeface="+mn-ea"/>
              </a:rPr>
              <a:t>ブラックホールのまわりのプラズマと磁場の相互作用</a:t>
            </a:r>
            <a:endParaRPr lang="en-US" altLang="ja-JP" sz="2400" dirty="0">
              <a:latin typeface="+mn-ea"/>
            </a:endParaRPr>
          </a:p>
          <a:p>
            <a:pPr marL="857250" lvl="3" indent="0">
              <a:buFontTx/>
              <a:buNone/>
              <a:defRPr/>
            </a:pPr>
            <a:r>
              <a:rPr lang="en-US" altLang="ja-JP" sz="2400" dirty="0">
                <a:latin typeface="+mn-ea"/>
              </a:rPr>
              <a:t>+</a:t>
            </a:r>
            <a:r>
              <a:rPr lang="ja-JP" altLang="en-US" sz="2400">
                <a:latin typeface="+mn-ea"/>
              </a:rPr>
              <a:t>　</a:t>
            </a:r>
            <a:r>
              <a:rPr lang="ja-JP" altLang="en-US">
                <a:latin typeface="+mn-ea"/>
              </a:rPr>
              <a:t>ブラックホール</a:t>
            </a:r>
            <a:r>
              <a:rPr lang="ja-JP" altLang="en-US" dirty="0">
                <a:latin typeface="+mn-ea"/>
              </a:rPr>
              <a:t>の回転エネルギー引き抜き</a:t>
            </a:r>
            <a:endParaRPr lang="en-US" altLang="ja-JP" dirty="0">
              <a:latin typeface="+mn-ea"/>
            </a:endParaRPr>
          </a:p>
          <a:p>
            <a:pPr>
              <a:defRPr/>
            </a:pPr>
            <a:r>
              <a:rPr lang="ja-JP" altLang="en-US" sz="2400" dirty="0">
                <a:latin typeface="+mn-ea"/>
              </a:rPr>
              <a:t>相対論的磁気リコネクション</a:t>
            </a:r>
            <a:endParaRPr lang="en-US" altLang="ja-JP" sz="2400" dirty="0">
              <a:latin typeface="+mn-ea"/>
            </a:endParaRPr>
          </a:p>
        </p:txBody>
      </p:sp>
      <p:sp>
        <p:nvSpPr>
          <p:cNvPr id="21507" name="テキスト ボックス 1"/>
          <p:cNvSpPr txBox="1">
            <a:spLocks noChangeArrowheads="1"/>
          </p:cNvSpPr>
          <p:nvPr/>
        </p:nvSpPr>
        <p:spPr bwMode="auto">
          <a:xfrm>
            <a:off x="539750" y="908050"/>
            <a:ext cx="8064500" cy="1077913"/>
          </a:xfrm>
          <a:prstGeom prst="rect">
            <a:avLst/>
          </a:prstGeom>
          <a:noFill/>
          <a:ln w="38100" cmpd="dbl">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sz="2800">
                <a:solidFill>
                  <a:schemeClr val="tx1"/>
                </a:solidFill>
                <a:latin typeface="Arial" charset="0"/>
                <a:ea typeface="ＭＳ Ｐゴシック" charset="0"/>
                <a:cs typeface="ＭＳ Ｐゴシック" charset="0"/>
              </a:defRPr>
            </a:lvl1pPr>
            <a:lvl2pPr marL="742950" indent="-285750">
              <a:defRPr kumimoji="1" sz="2800">
                <a:solidFill>
                  <a:schemeClr val="tx1"/>
                </a:solidFill>
                <a:latin typeface="Arial" charset="0"/>
                <a:ea typeface="ＭＳ Ｐゴシック" charset="0"/>
              </a:defRPr>
            </a:lvl2pPr>
            <a:lvl3pPr marL="1143000" indent="-228600">
              <a:defRPr kumimoji="1" sz="2800">
                <a:solidFill>
                  <a:schemeClr val="tx1"/>
                </a:solidFill>
                <a:latin typeface="Arial" charset="0"/>
                <a:ea typeface="ＭＳ Ｐゴシック" charset="0"/>
              </a:defRPr>
            </a:lvl3pPr>
            <a:lvl4pPr marL="1600200" indent="-228600">
              <a:defRPr kumimoji="1" sz="2800">
                <a:solidFill>
                  <a:schemeClr val="tx1"/>
                </a:solidFill>
                <a:latin typeface="Arial" charset="0"/>
                <a:ea typeface="ＭＳ Ｐゴシック" charset="0"/>
              </a:defRPr>
            </a:lvl4pPr>
            <a:lvl5pPr marL="2057400" indent="-228600">
              <a:defRPr kumimoji="1" sz="2800">
                <a:solidFill>
                  <a:schemeClr val="tx1"/>
                </a:solidFill>
                <a:latin typeface="Arial" charset="0"/>
                <a:ea typeface="ＭＳ Ｐゴシック" charset="0"/>
              </a:defRPr>
            </a:lvl5pPr>
            <a:lvl6pPr marL="2514600" indent="-228600" fontAlgn="base">
              <a:spcBef>
                <a:spcPct val="0"/>
              </a:spcBef>
              <a:spcAft>
                <a:spcPct val="0"/>
              </a:spcAft>
              <a:defRPr kumimoji="1" sz="2800">
                <a:solidFill>
                  <a:schemeClr val="tx1"/>
                </a:solidFill>
                <a:latin typeface="Arial" charset="0"/>
                <a:ea typeface="ＭＳ Ｐゴシック" charset="0"/>
              </a:defRPr>
            </a:lvl6pPr>
            <a:lvl7pPr marL="2971800" indent="-228600" fontAlgn="base">
              <a:spcBef>
                <a:spcPct val="0"/>
              </a:spcBef>
              <a:spcAft>
                <a:spcPct val="0"/>
              </a:spcAft>
              <a:defRPr kumimoji="1" sz="2800">
                <a:solidFill>
                  <a:schemeClr val="tx1"/>
                </a:solidFill>
                <a:latin typeface="Arial" charset="0"/>
                <a:ea typeface="ＭＳ Ｐゴシック" charset="0"/>
              </a:defRPr>
            </a:lvl7pPr>
            <a:lvl8pPr marL="3429000" indent="-228600" fontAlgn="base">
              <a:spcBef>
                <a:spcPct val="0"/>
              </a:spcBef>
              <a:spcAft>
                <a:spcPct val="0"/>
              </a:spcAft>
              <a:defRPr kumimoji="1" sz="2800">
                <a:solidFill>
                  <a:schemeClr val="tx1"/>
                </a:solidFill>
                <a:latin typeface="Arial" charset="0"/>
                <a:ea typeface="ＭＳ Ｐゴシック" charset="0"/>
              </a:defRPr>
            </a:lvl8pPr>
            <a:lvl9pPr marL="3886200" indent="-228600" fontAlgn="base">
              <a:spcBef>
                <a:spcPct val="0"/>
              </a:spcBef>
              <a:spcAft>
                <a:spcPct val="0"/>
              </a:spcAft>
              <a:defRPr kumimoji="1" sz="2800">
                <a:solidFill>
                  <a:schemeClr val="tx1"/>
                </a:solidFill>
                <a:latin typeface="Arial" charset="0"/>
                <a:ea typeface="ＭＳ Ｐゴシック" charset="0"/>
              </a:defRPr>
            </a:lvl9pPr>
          </a:lstStyle>
          <a:p>
            <a:r>
              <a:rPr lang="ja-JP" altLang="en-US" sz="3200"/>
              <a:t>ブラックホールのまわりの電磁波，プラズマ，磁場の挙動の理論・数値シミュレーション</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06" name="Picture 78" descr="無題"/>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208713" y="1828800"/>
            <a:ext cx="2835275" cy="4895850"/>
          </a:xfrm>
        </p:spPr>
      </p:pic>
      <p:sp>
        <p:nvSpPr>
          <p:cNvPr id="22562" name="Rectangle 34"/>
          <p:cNvSpPr>
            <a:spLocks noGrp="1"/>
          </p:cNvSpPr>
          <p:nvPr>
            <p:ph type="title"/>
          </p:nvPr>
        </p:nvSpPr>
        <p:spPr>
          <a:xfrm>
            <a:off x="623888" y="273050"/>
            <a:ext cx="8229600" cy="808038"/>
          </a:xfrm>
        </p:spPr>
        <p:txBody>
          <a:bodyPr/>
          <a:lstStyle/>
          <a:p>
            <a:pPr>
              <a:defRPr/>
            </a:pPr>
            <a:r>
              <a:rPr lang="ja-JP" altLang="en-US" sz="3200"/>
              <a:t>ハイブリッド・ジェット</a:t>
            </a:r>
          </a:p>
        </p:txBody>
      </p:sp>
      <p:sp>
        <p:nvSpPr>
          <p:cNvPr id="22547" name="Line 19"/>
          <p:cNvSpPr>
            <a:spLocks noChangeShapeType="1"/>
          </p:cNvSpPr>
          <p:nvPr/>
        </p:nvSpPr>
        <p:spPr bwMode="auto">
          <a:xfrm flipH="1" flipV="1">
            <a:off x="6915150" y="3079750"/>
            <a:ext cx="379413" cy="844550"/>
          </a:xfrm>
          <a:prstGeom prst="line">
            <a:avLst/>
          </a:prstGeom>
          <a:noFill/>
          <a:ln w="38100">
            <a:solidFill>
              <a:srgbClr val="FFFF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p>
        </p:txBody>
      </p:sp>
      <p:sp>
        <p:nvSpPr>
          <p:cNvPr id="22558" name="Text Box 30"/>
          <p:cNvSpPr txBox="1">
            <a:spLocks noChangeArrowheads="1"/>
          </p:cNvSpPr>
          <p:nvPr/>
        </p:nvSpPr>
        <p:spPr bwMode="auto">
          <a:xfrm>
            <a:off x="8440738" y="4248150"/>
            <a:ext cx="7032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kumimoji="1">
                <a:solidFill>
                  <a:schemeClr val="tx1"/>
                </a:solidFill>
                <a:latin typeface="Calibri" charset="0"/>
                <a:ea typeface="ＭＳ Ｐゴシック" charset="0"/>
                <a:cs typeface="ＭＳ Ｐゴシック" charset="0"/>
              </a:defRPr>
            </a:lvl1pPr>
            <a:lvl2pPr>
              <a:defRPr kumimoji="1">
                <a:solidFill>
                  <a:schemeClr val="tx1"/>
                </a:solidFill>
                <a:latin typeface="Calibri" charset="0"/>
                <a:ea typeface="ＭＳ Ｐゴシック" charset="0"/>
              </a:defRPr>
            </a:lvl2pPr>
            <a:lvl3pPr>
              <a:defRPr kumimoji="1">
                <a:solidFill>
                  <a:schemeClr val="tx1"/>
                </a:solidFill>
                <a:latin typeface="Calibri" charset="0"/>
                <a:ea typeface="ＭＳ Ｐゴシック" charset="0"/>
              </a:defRPr>
            </a:lvl3pPr>
            <a:lvl4pPr>
              <a:defRPr kumimoji="1">
                <a:solidFill>
                  <a:schemeClr val="tx1"/>
                </a:solidFill>
                <a:latin typeface="Calibri" charset="0"/>
                <a:ea typeface="ＭＳ Ｐゴシック" charset="0"/>
              </a:defRPr>
            </a:lvl4pPr>
            <a:lvl5pPr>
              <a:defRPr kumimoji="1">
                <a:solidFill>
                  <a:schemeClr val="tx1"/>
                </a:solidFill>
                <a:latin typeface="Calibri" charset="0"/>
                <a:ea typeface="ＭＳ Ｐゴシック" charset="0"/>
              </a:defRPr>
            </a:lvl5pPr>
            <a:lvl6pPr fontAlgn="base">
              <a:spcBef>
                <a:spcPct val="0"/>
              </a:spcBef>
              <a:spcAft>
                <a:spcPct val="0"/>
              </a:spcAft>
              <a:defRPr kumimoji="1">
                <a:solidFill>
                  <a:schemeClr val="tx1"/>
                </a:solidFill>
                <a:latin typeface="Calibri" charset="0"/>
                <a:ea typeface="ＭＳ Ｐゴシック" charset="0"/>
              </a:defRPr>
            </a:lvl6pPr>
            <a:lvl7pPr fontAlgn="base">
              <a:spcBef>
                <a:spcPct val="0"/>
              </a:spcBef>
              <a:spcAft>
                <a:spcPct val="0"/>
              </a:spcAft>
              <a:defRPr kumimoji="1">
                <a:solidFill>
                  <a:schemeClr val="tx1"/>
                </a:solidFill>
                <a:latin typeface="Calibri" charset="0"/>
                <a:ea typeface="ＭＳ Ｐゴシック" charset="0"/>
              </a:defRPr>
            </a:lvl7pPr>
            <a:lvl8pPr fontAlgn="base">
              <a:spcBef>
                <a:spcPct val="0"/>
              </a:spcBef>
              <a:spcAft>
                <a:spcPct val="0"/>
              </a:spcAft>
              <a:defRPr kumimoji="1">
                <a:solidFill>
                  <a:schemeClr val="tx1"/>
                </a:solidFill>
                <a:latin typeface="Calibri" charset="0"/>
                <a:ea typeface="ＭＳ Ｐゴシック" charset="0"/>
              </a:defRPr>
            </a:lvl8pPr>
            <a:lvl9pPr fontAlgn="base">
              <a:spcBef>
                <a:spcPct val="0"/>
              </a:spcBef>
              <a:spcAft>
                <a:spcPct val="0"/>
              </a:spcAft>
              <a:defRPr kumimoji="1">
                <a:solidFill>
                  <a:schemeClr val="tx1"/>
                </a:solidFill>
                <a:latin typeface="Calibri" charset="0"/>
                <a:ea typeface="ＭＳ Ｐゴシック" charset="0"/>
              </a:defRPr>
            </a:lvl9pPr>
          </a:lstStyle>
          <a:p>
            <a:pPr>
              <a:spcBef>
                <a:spcPct val="50000"/>
              </a:spcBef>
              <a:defRPr/>
            </a:pPr>
            <a:r>
              <a:rPr lang="ja-JP" altLang="en-US"/>
              <a:t>円盤</a:t>
            </a:r>
          </a:p>
        </p:txBody>
      </p:sp>
      <p:sp>
        <p:nvSpPr>
          <p:cNvPr id="22565" name="Line 37"/>
          <p:cNvSpPr>
            <a:spLocks noChangeShapeType="1"/>
          </p:cNvSpPr>
          <p:nvPr/>
        </p:nvSpPr>
        <p:spPr bwMode="auto">
          <a:xfrm flipV="1">
            <a:off x="8062913" y="3249613"/>
            <a:ext cx="449262" cy="844550"/>
          </a:xfrm>
          <a:prstGeom prst="line">
            <a:avLst/>
          </a:prstGeom>
          <a:noFill/>
          <a:ln w="38100">
            <a:solidFill>
              <a:srgbClr val="FFFF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p>
        </p:txBody>
      </p:sp>
      <p:sp>
        <p:nvSpPr>
          <p:cNvPr id="22566" name="Line 38"/>
          <p:cNvSpPr>
            <a:spLocks noChangeShapeType="1"/>
          </p:cNvSpPr>
          <p:nvPr/>
        </p:nvSpPr>
        <p:spPr bwMode="auto">
          <a:xfrm flipH="1" flipV="1">
            <a:off x="6564313" y="3249613"/>
            <a:ext cx="379412" cy="844550"/>
          </a:xfrm>
          <a:prstGeom prst="line">
            <a:avLst/>
          </a:prstGeom>
          <a:noFill/>
          <a:ln w="38100">
            <a:solidFill>
              <a:srgbClr val="FFFF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p>
        </p:txBody>
      </p:sp>
      <p:sp>
        <p:nvSpPr>
          <p:cNvPr id="22567" name="Line 39"/>
          <p:cNvSpPr>
            <a:spLocks noChangeShapeType="1"/>
          </p:cNvSpPr>
          <p:nvPr/>
        </p:nvSpPr>
        <p:spPr bwMode="auto">
          <a:xfrm flipV="1">
            <a:off x="7823200" y="1651000"/>
            <a:ext cx="639763" cy="5762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p>
        </p:txBody>
      </p:sp>
      <p:sp>
        <p:nvSpPr>
          <p:cNvPr id="22568" name="Text Box 40"/>
          <p:cNvSpPr txBox="1">
            <a:spLocks noChangeArrowheads="1"/>
          </p:cNvSpPr>
          <p:nvPr/>
        </p:nvSpPr>
        <p:spPr bwMode="auto">
          <a:xfrm>
            <a:off x="8324850" y="1306513"/>
            <a:ext cx="914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kumimoji="1">
                <a:solidFill>
                  <a:schemeClr val="tx1"/>
                </a:solidFill>
                <a:latin typeface="Calibri" charset="0"/>
                <a:ea typeface="ＭＳ Ｐゴシック" charset="0"/>
                <a:cs typeface="ＭＳ Ｐゴシック" charset="0"/>
              </a:defRPr>
            </a:lvl1pPr>
            <a:lvl2pPr>
              <a:defRPr kumimoji="1">
                <a:solidFill>
                  <a:schemeClr val="tx1"/>
                </a:solidFill>
                <a:latin typeface="Calibri" charset="0"/>
                <a:ea typeface="ＭＳ Ｐゴシック" charset="0"/>
              </a:defRPr>
            </a:lvl2pPr>
            <a:lvl3pPr>
              <a:defRPr kumimoji="1">
                <a:solidFill>
                  <a:schemeClr val="tx1"/>
                </a:solidFill>
                <a:latin typeface="Calibri" charset="0"/>
                <a:ea typeface="ＭＳ Ｐゴシック" charset="0"/>
              </a:defRPr>
            </a:lvl3pPr>
            <a:lvl4pPr>
              <a:defRPr kumimoji="1">
                <a:solidFill>
                  <a:schemeClr val="tx1"/>
                </a:solidFill>
                <a:latin typeface="Calibri" charset="0"/>
                <a:ea typeface="ＭＳ Ｐゴシック" charset="0"/>
              </a:defRPr>
            </a:lvl4pPr>
            <a:lvl5pPr>
              <a:defRPr kumimoji="1">
                <a:solidFill>
                  <a:schemeClr val="tx1"/>
                </a:solidFill>
                <a:latin typeface="Calibri" charset="0"/>
                <a:ea typeface="ＭＳ Ｐゴシック" charset="0"/>
              </a:defRPr>
            </a:lvl5pPr>
            <a:lvl6pPr fontAlgn="base">
              <a:spcBef>
                <a:spcPct val="0"/>
              </a:spcBef>
              <a:spcAft>
                <a:spcPct val="0"/>
              </a:spcAft>
              <a:defRPr kumimoji="1">
                <a:solidFill>
                  <a:schemeClr val="tx1"/>
                </a:solidFill>
                <a:latin typeface="Calibri" charset="0"/>
                <a:ea typeface="ＭＳ Ｐゴシック" charset="0"/>
              </a:defRPr>
            </a:lvl6pPr>
            <a:lvl7pPr fontAlgn="base">
              <a:spcBef>
                <a:spcPct val="0"/>
              </a:spcBef>
              <a:spcAft>
                <a:spcPct val="0"/>
              </a:spcAft>
              <a:defRPr kumimoji="1">
                <a:solidFill>
                  <a:schemeClr val="tx1"/>
                </a:solidFill>
                <a:latin typeface="Calibri" charset="0"/>
                <a:ea typeface="ＭＳ Ｐゴシック" charset="0"/>
              </a:defRPr>
            </a:lvl7pPr>
            <a:lvl8pPr fontAlgn="base">
              <a:spcBef>
                <a:spcPct val="0"/>
              </a:spcBef>
              <a:spcAft>
                <a:spcPct val="0"/>
              </a:spcAft>
              <a:defRPr kumimoji="1">
                <a:solidFill>
                  <a:schemeClr val="tx1"/>
                </a:solidFill>
                <a:latin typeface="Calibri" charset="0"/>
                <a:ea typeface="ＭＳ Ｐゴシック" charset="0"/>
              </a:defRPr>
            </a:lvl8pPr>
            <a:lvl9pPr fontAlgn="base">
              <a:spcBef>
                <a:spcPct val="0"/>
              </a:spcBef>
              <a:spcAft>
                <a:spcPct val="0"/>
              </a:spcAft>
              <a:defRPr kumimoji="1">
                <a:solidFill>
                  <a:schemeClr val="tx1"/>
                </a:solidFill>
                <a:latin typeface="Calibri" charset="0"/>
                <a:ea typeface="ＭＳ Ｐゴシック" charset="0"/>
              </a:defRPr>
            </a:lvl9pPr>
          </a:lstStyle>
          <a:p>
            <a:pPr>
              <a:spcBef>
                <a:spcPct val="50000"/>
              </a:spcBef>
              <a:defRPr/>
            </a:pPr>
            <a:r>
              <a:rPr lang="ja-JP" altLang="en-US"/>
              <a:t>ジェット</a:t>
            </a:r>
          </a:p>
        </p:txBody>
      </p:sp>
      <p:sp>
        <p:nvSpPr>
          <p:cNvPr id="22569" name="Text Box 41"/>
          <p:cNvSpPr txBox="1">
            <a:spLocks noChangeArrowheads="1"/>
          </p:cNvSpPr>
          <p:nvPr/>
        </p:nvSpPr>
        <p:spPr bwMode="auto">
          <a:xfrm>
            <a:off x="457200" y="1743075"/>
            <a:ext cx="48879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kumimoji="1">
                <a:solidFill>
                  <a:schemeClr val="tx1"/>
                </a:solidFill>
                <a:latin typeface="Calibri" charset="0"/>
                <a:ea typeface="ＭＳ Ｐゴシック" charset="0"/>
                <a:cs typeface="ＭＳ Ｐゴシック" charset="0"/>
              </a:defRPr>
            </a:lvl1pPr>
            <a:lvl2pPr>
              <a:defRPr kumimoji="1">
                <a:solidFill>
                  <a:schemeClr val="tx1"/>
                </a:solidFill>
                <a:latin typeface="Calibri" charset="0"/>
                <a:ea typeface="ＭＳ Ｐゴシック" charset="0"/>
              </a:defRPr>
            </a:lvl2pPr>
            <a:lvl3pPr>
              <a:defRPr kumimoji="1">
                <a:solidFill>
                  <a:schemeClr val="tx1"/>
                </a:solidFill>
                <a:latin typeface="Calibri" charset="0"/>
                <a:ea typeface="ＭＳ Ｐゴシック" charset="0"/>
              </a:defRPr>
            </a:lvl3pPr>
            <a:lvl4pPr>
              <a:defRPr kumimoji="1">
                <a:solidFill>
                  <a:schemeClr val="tx1"/>
                </a:solidFill>
                <a:latin typeface="Calibri" charset="0"/>
                <a:ea typeface="ＭＳ Ｐゴシック" charset="0"/>
              </a:defRPr>
            </a:lvl4pPr>
            <a:lvl5pPr>
              <a:defRPr kumimoji="1">
                <a:solidFill>
                  <a:schemeClr val="tx1"/>
                </a:solidFill>
                <a:latin typeface="Calibri" charset="0"/>
                <a:ea typeface="ＭＳ Ｐゴシック" charset="0"/>
              </a:defRPr>
            </a:lvl5pPr>
            <a:lvl6pPr fontAlgn="base">
              <a:spcBef>
                <a:spcPct val="0"/>
              </a:spcBef>
              <a:spcAft>
                <a:spcPct val="0"/>
              </a:spcAft>
              <a:defRPr kumimoji="1">
                <a:solidFill>
                  <a:schemeClr val="tx1"/>
                </a:solidFill>
                <a:latin typeface="Calibri" charset="0"/>
                <a:ea typeface="ＭＳ Ｐゴシック" charset="0"/>
              </a:defRPr>
            </a:lvl6pPr>
            <a:lvl7pPr fontAlgn="base">
              <a:spcBef>
                <a:spcPct val="0"/>
              </a:spcBef>
              <a:spcAft>
                <a:spcPct val="0"/>
              </a:spcAft>
              <a:defRPr kumimoji="1">
                <a:solidFill>
                  <a:schemeClr val="tx1"/>
                </a:solidFill>
                <a:latin typeface="Calibri" charset="0"/>
                <a:ea typeface="ＭＳ Ｐゴシック" charset="0"/>
              </a:defRPr>
            </a:lvl7pPr>
            <a:lvl8pPr fontAlgn="base">
              <a:spcBef>
                <a:spcPct val="0"/>
              </a:spcBef>
              <a:spcAft>
                <a:spcPct val="0"/>
              </a:spcAft>
              <a:defRPr kumimoji="1">
                <a:solidFill>
                  <a:schemeClr val="tx1"/>
                </a:solidFill>
                <a:latin typeface="Calibri" charset="0"/>
                <a:ea typeface="ＭＳ Ｐゴシック" charset="0"/>
              </a:defRPr>
            </a:lvl8pPr>
            <a:lvl9pPr fontAlgn="base">
              <a:spcBef>
                <a:spcPct val="0"/>
              </a:spcBef>
              <a:spcAft>
                <a:spcPct val="0"/>
              </a:spcAft>
              <a:defRPr kumimoji="1">
                <a:solidFill>
                  <a:schemeClr val="tx1"/>
                </a:solidFill>
                <a:latin typeface="Calibri" charset="0"/>
                <a:ea typeface="ＭＳ Ｐゴシック" charset="0"/>
              </a:defRPr>
            </a:lvl9pPr>
          </a:lstStyle>
          <a:p>
            <a:pPr>
              <a:spcBef>
                <a:spcPct val="50000"/>
              </a:spcBef>
              <a:defRPr/>
            </a:pPr>
            <a:endParaRPr lang="ja-JP" altLang="en-US" sz="2000"/>
          </a:p>
        </p:txBody>
      </p:sp>
      <p:sp>
        <p:nvSpPr>
          <p:cNvPr id="22571" name="Line 43"/>
          <p:cNvSpPr>
            <a:spLocks noChangeShapeType="1"/>
          </p:cNvSpPr>
          <p:nvPr/>
        </p:nvSpPr>
        <p:spPr bwMode="auto">
          <a:xfrm flipH="1">
            <a:off x="6516688" y="4535488"/>
            <a:ext cx="355600" cy="730250"/>
          </a:xfrm>
          <a:prstGeom prst="line">
            <a:avLst/>
          </a:prstGeom>
          <a:noFill/>
          <a:ln w="38100">
            <a:solidFill>
              <a:srgbClr val="FFFF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p>
        </p:txBody>
      </p:sp>
      <p:sp>
        <p:nvSpPr>
          <p:cNvPr id="22572" name="Line 44"/>
          <p:cNvSpPr>
            <a:spLocks noChangeShapeType="1"/>
          </p:cNvSpPr>
          <p:nvPr/>
        </p:nvSpPr>
        <p:spPr bwMode="auto">
          <a:xfrm flipH="1">
            <a:off x="6872288" y="4614863"/>
            <a:ext cx="355600" cy="927100"/>
          </a:xfrm>
          <a:prstGeom prst="line">
            <a:avLst/>
          </a:prstGeom>
          <a:noFill/>
          <a:ln w="38100">
            <a:solidFill>
              <a:srgbClr val="FFFF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p>
        </p:txBody>
      </p:sp>
      <p:sp>
        <p:nvSpPr>
          <p:cNvPr id="22573" name="Line 45"/>
          <p:cNvSpPr>
            <a:spLocks noChangeShapeType="1"/>
          </p:cNvSpPr>
          <p:nvPr/>
        </p:nvSpPr>
        <p:spPr bwMode="auto">
          <a:xfrm>
            <a:off x="8045450" y="4578350"/>
            <a:ext cx="300038" cy="730250"/>
          </a:xfrm>
          <a:prstGeom prst="line">
            <a:avLst/>
          </a:prstGeom>
          <a:noFill/>
          <a:ln w="38100">
            <a:solidFill>
              <a:srgbClr val="FFFF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p>
        </p:txBody>
      </p:sp>
      <p:sp>
        <p:nvSpPr>
          <p:cNvPr id="22574" name="Line 46"/>
          <p:cNvSpPr>
            <a:spLocks noChangeShapeType="1"/>
          </p:cNvSpPr>
          <p:nvPr/>
        </p:nvSpPr>
        <p:spPr bwMode="auto">
          <a:xfrm>
            <a:off x="7762875" y="4614863"/>
            <a:ext cx="300038" cy="927100"/>
          </a:xfrm>
          <a:prstGeom prst="line">
            <a:avLst/>
          </a:prstGeom>
          <a:noFill/>
          <a:ln w="38100">
            <a:solidFill>
              <a:srgbClr val="FFFF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p>
        </p:txBody>
      </p:sp>
      <p:sp>
        <p:nvSpPr>
          <p:cNvPr id="22575" name="Text Box 47"/>
          <p:cNvSpPr txBox="1">
            <a:spLocks noChangeArrowheads="1"/>
          </p:cNvSpPr>
          <p:nvPr/>
        </p:nvSpPr>
        <p:spPr bwMode="auto">
          <a:xfrm>
            <a:off x="457200" y="1743075"/>
            <a:ext cx="51990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kumimoji="1">
                <a:solidFill>
                  <a:schemeClr val="tx1"/>
                </a:solidFill>
                <a:latin typeface="Calibri" charset="0"/>
                <a:ea typeface="ＭＳ Ｐゴシック" charset="0"/>
                <a:cs typeface="ＭＳ Ｐゴシック" charset="0"/>
              </a:defRPr>
            </a:lvl1pPr>
            <a:lvl2pPr>
              <a:defRPr kumimoji="1">
                <a:solidFill>
                  <a:schemeClr val="tx1"/>
                </a:solidFill>
                <a:latin typeface="Calibri" charset="0"/>
                <a:ea typeface="ＭＳ Ｐゴシック" charset="0"/>
              </a:defRPr>
            </a:lvl2pPr>
            <a:lvl3pPr>
              <a:defRPr kumimoji="1">
                <a:solidFill>
                  <a:schemeClr val="tx1"/>
                </a:solidFill>
                <a:latin typeface="Calibri" charset="0"/>
                <a:ea typeface="ＭＳ Ｐゴシック" charset="0"/>
              </a:defRPr>
            </a:lvl3pPr>
            <a:lvl4pPr>
              <a:defRPr kumimoji="1">
                <a:solidFill>
                  <a:schemeClr val="tx1"/>
                </a:solidFill>
                <a:latin typeface="Calibri" charset="0"/>
                <a:ea typeface="ＭＳ Ｐゴシック" charset="0"/>
              </a:defRPr>
            </a:lvl4pPr>
            <a:lvl5pPr>
              <a:defRPr kumimoji="1">
                <a:solidFill>
                  <a:schemeClr val="tx1"/>
                </a:solidFill>
                <a:latin typeface="Calibri" charset="0"/>
                <a:ea typeface="ＭＳ Ｐゴシック" charset="0"/>
              </a:defRPr>
            </a:lvl5pPr>
            <a:lvl6pPr fontAlgn="base">
              <a:spcBef>
                <a:spcPct val="0"/>
              </a:spcBef>
              <a:spcAft>
                <a:spcPct val="0"/>
              </a:spcAft>
              <a:defRPr kumimoji="1">
                <a:solidFill>
                  <a:schemeClr val="tx1"/>
                </a:solidFill>
                <a:latin typeface="Calibri" charset="0"/>
                <a:ea typeface="ＭＳ Ｐゴシック" charset="0"/>
              </a:defRPr>
            </a:lvl6pPr>
            <a:lvl7pPr fontAlgn="base">
              <a:spcBef>
                <a:spcPct val="0"/>
              </a:spcBef>
              <a:spcAft>
                <a:spcPct val="0"/>
              </a:spcAft>
              <a:defRPr kumimoji="1">
                <a:solidFill>
                  <a:schemeClr val="tx1"/>
                </a:solidFill>
                <a:latin typeface="Calibri" charset="0"/>
                <a:ea typeface="ＭＳ Ｐゴシック" charset="0"/>
              </a:defRPr>
            </a:lvl7pPr>
            <a:lvl8pPr fontAlgn="base">
              <a:spcBef>
                <a:spcPct val="0"/>
              </a:spcBef>
              <a:spcAft>
                <a:spcPct val="0"/>
              </a:spcAft>
              <a:defRPr kumimoji="1">
                <a:solidFill>
                  <a:schemeClr val="tx1"/>
                </a:solidFill>
                <a:latin typeface="Calibri" charset="0"/>
                <a:ea typeface="ＭＳ Ｐゴシック" charset="0"/>
              </a:defRPr>
            </a:lvl8pPr>
            <a:lvl9pPr fontAlgn="base">
              <a:spcBef>
                <a:spcPct val="0"/>
              </a:spcBef>
              <a:spcAft>
                <a:spcPct val="0"/>
              </a:spcAft>
              <a:defRPr kumimoji="1">
                <a:solidFill>
                  <a:schemeClr val="tx1"/>
                </a:solidFill>
                <a:latin typeface="Calibri" charset="0"/>
                <a:ea typeface="ＭＳ Ｐゴシック" charset="0"/>
              </a:defRPr>
            </a:lvl9pPr>
          </a:lstStyle>
          <a:p>
            <a:pPr>
              <a:spcBef>
                <a:spcPct val="50000"/>
              </a:spcBef>
              <a:defRPr/>
            </a:pPr>
            <a:endParaRPr lang="ja-JP" altLang="en-US"/>
          </a:p>
        </p:txBody>
      </p:sp>
      <p:sp>
        <p:nvSpPr>
          <p:cNvPr id="22576" name="Text Box 48"/>
          <p:cNvSpPr txBox="1">
            <a:spLocks noChangeArrowheads="1"/>
          </p:cNvSpPr>
          <p:nvPr/>
        </p:nvSpPr>
        <p:spPr bwMode="auto">
          <a:xfrm>
            <a:off x="457200" y="1249363"/>
            <a:ext cx="4762500" cy="4894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kumimoji="1">
                <a:solidFill>
                  <a:schemeClr val="tx1"/>
                </a:solidFill>
                <a:latin typeface="Calibri" charset="0"/>
                <a:ea typeface="ＭＳ Ｐゴシック" charset="0"/>
                <a:cs typeface="ＭＳ Ｐゴシック" charset="0"/>
              </a:defRPr>
            </a:lvl1pPr>
            <a:lvl2pPr>
              <a:defRPr kumimoji="1">
                <a:solidFill>
                  <a:schemeClr val="tx1"/>
                </a:solidFill>
                <a:latin typeface="Calibri" charset="0"/>
                <a:ea typeface="ＭＳ Ｐゴシック" charset="0"/>
              </a:defRPr>
            </a:lvl2pPr>
            <a:lvl3pPr>
              <a:defRPr kumimoji="1">
                <a:solidFill>
                  <a:schemeClr val="tx1"/>
                </a:solidFill>
                <a:latin typeface="Calibri" charset="0"/>
                <a:ea typeface="ＭＳ Ｐゴシック" charset="0"/>
              </a:defRPr>
            </a:lvl3pPr>
            <a:lvl4pPr>
              <a:defRPr kumimoji="1">
                <a:solidFill>
                  <a:schemeClr val="tx1"/>
                </a:solidFill>
                <a:latin typeface="Calibri" charset="0"/>
                <a:ea typeface="ＭＳ Ｐゴシック" charset="0"/>
              </a:defRPr>
            </a:lvl4pPr>
            <a:lvl5pPr>
              <a:defRPr kumimoji="1">
                <a:solidFill>
                  <a:schemeClr val="tx1"/>
                </a:solidFill>
                <a:latin typeface="Calibri" charset="0"/>
                <a:ea typeface="ＭＳ Ｐゴシック" charset="0"/>
              </a:defRPr>
            </a:lvl5pPr>
            <a:lvl6pPr fontAlgn="base">
              <a:spcBef>
                <a:spcPct val="0"/>
              </a:spcBef>
              <a:spcAft>
                <a:spcPct val="0"/>
              </a:spcAft>
              <a:defRPr kumimoji="1">
                <a:solidFill>
                  <a:schemeClr val="tx1"/>
                </a:solidFill>
                <a:latin typeface="Calibri" charset="0"/>
                <a:ea typeface="ＭＳ Ｐゴシック" charset="0"/>
              </a:defRPr>
            </a:lvl6pPr>
            <a:lvl7pPr fontAlgn="base">
              <a:spcBef>
                <a:spcPct val="0"/>
              </a:spcBef>
              <a:spcAft>
                <a:spcPct val="0"/>
              </a:spcAft>
              <a:defRPr kumimoji="1">
                <a:solidFill>
                  <a:schemeClr val="tx1"/>
                </a:solidFill>
                <a:latin typeface="Calibri" charset="0"/>
                <a:ea typeface="ＭＳ Ｐゴシック" charset="0"/>
              </a:defRPr>
            </a:lvl7pPr>
            <a:lvl8pPr fontAlgn="base">
              <a:spcBef>
                <a:spcPct val="0"/>
              </a:spcBef>
              <a:spcAft>
                <a:spcPct val="0"/>
              </a:spcAft>
              <a:defRPr kumimoji="1">
                <a:solidFill>
                  <a:schemeClr val="tx1"/>
                </a:solidFill>
                <a:latin typeface="Calibri" charset="0"/>
                <a:ea typeface="ＭＳ Ｐゴシック" charset="0"/>
              </a:defRPr>
            </a:lvl8pPr>
            <a:lvl9pPr fontAlgn="base">
              <a:spcBef>
                <a:spcPct val="0"/>
              </a:spcBef>
              <a:spcAft>
                <a:spcPct val="0"/>
              </a:spcAft>
              <a:defRPr kumimoji="1">
                <a:solidFill>
                  <a:schemeClr val="tx1"/>
                </a:solidFill>
                <a:latin typeface="Calibri" charset="0"/>
                <a:ea typeface="ＭＳ Ｐゴシック" charset="0"/>
              </a:defRPr>
            </a:lvl9pPr>
          </a:lstStyle>
          <a:p>
            <a:pPr>
              <a:spcBef>
                <a:spcPct val="50000"/>
              </a:spcBef>
              <a:defRPr/>
            </a:pPr>
            <a:r>
              <a:rPr lang="ja-JP" altLang="en-US" sz="2400" dirty="0"/>
              <a:t>相対論的ジェットの形成のモデルのひとつとして、磁気圧による形成と放射圧による形成を組み合わせた</a:t>
            </a:r>
            <a:r>
              <a:rPr lang="en-US" altLang="ja-JP" sz="2400" dirty="0"/>
              <a:t>『</a:t>
            </a:r>
            <a:r>
              <a:rPr lang="ja-JP" altLang="en-US" sz="2400" dirty="0"/>
              <a:t>ハイブリッド・ジェット</a:t>
            </a:r>
            <a:r>
              <a:rPr lang="en-US" altLang="ja-JP" sz="2400" dirty="0"/>
              <a:t>』</a:t>
            </a:r>
            <a:r>
              <a:rPr lang="ja-JP" altLang="en-US" sz="2400" dirty="0"/>
              <a:t>モデルがある。</a:t>
            </a:r>
            <a:endParaRPr lang="en-US" altLang="ja-JP" sz="2400" dirty="0"/>
          </a:p>
          <a:p>
            <a:pPr>
              <a:spcBef>
                <a:spcPct val="50000"/>
              </a:spcBef>
              <a:defRPr/>
            </a:pPr>
            <a:r>
              <a:rPr lang="en-US" altLang="ja-JP" sz="2400" dirty="0"/>
              <a:t>『</a:t>
            </a:r>
            <a:r>
              <a:rPr lang="ja-JP" altLang="en-US" sz="2400" dirty="0"/>
              <a:t>ハイブリッド・ジェット</a:t>
            </a:r>
            <a:r>
              <a:rPr lang="en-US" altLang="ja-JP" sz="2400" dirty="0"/>
              <a:t>』</a:t>
            </a:r>
            <a:r>
              <a:rPr lang="ja-JP" altLang="en-US" sz="2400" dirty="0"/>
              <a:t>モデル：</a:t>
            </a:r>
            <a:r>
              <a:rPr lang="en-US" altLang="ja-JP" sz="2400" dirty="0"/>
              <a:t/>
            </a:r>
            <a:br>
              <a:rPr lang="en-US" altLang="ja-JP" sz="2400" dirty="0"/>
            </a:br>
            <a:r>
              <a:rPr lang="ja-JP" altLang="en-US" sz="2400" dirty="0"/>
              <a:t>ブラックホールのまわりの円盤からの放射圧でガスを加速し、磁場の力で細く絞られり相対論的ジェットが形成されるとする．</a:t>
            </a:r>
            <a:endParaRPr lang="en-US" altLang="ja-JP" sz="2400" dirty="0"/>
          </a:p>
          <a:p>
            <a:pPr>
              <a:spcBef>
                <a:spcPct val="50000"/>
              </a:spcBef>
              <a:defRPr/>
            </a:pPr>
            <a:r>
              <a:rPr lang="ja-JP" altLang="en-US" sz="2400" dirty="0"/>
              <a:t>ただ，ブラックホールまわりの放射の計算法はまだ確立していない．</a:t>
            </a:r>
          </a:p>
        </p:txBody>
      </p:sp>
      <p:sp>
        <p:nvSpPr>
          <p:cNvPr id="22546" name="Line 18"/>
          <p:cNvSpPr>
            <a:spLocks noChangeShapeType="1"/>
          </p:cNvSpPr>
          <p:nvPr/>
        </p:nvSpPr>
        <p:spPr bwMode="auto">
          <a:xfrm flipV="1">
            <a:off x="7683500" y="3067050"/>
            <a:ext cx="379413" cy="844550"/>
          </a:xfrm>
          <a:prstGeom prst="line">
            <a:avLst/>
          </a:prstGeom>
          <a:noFill/>
          <a:ln w="38100">
            <a:solidFill>
              <a:srgbClr val="FFFF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p>
        </p:txBody>
      </p:sp>
      <p:sp>
        <p:nvSpPr>
          <p:cNvPr id="22557" name="Text Box 29"/>
          <p:cNvSpPr txBox="1">
            <a:spLocks noChangeArrowheads="1"/>
          </p:cNvSpPr>
          <p:nvPr/>
        </p:nvSpPr>
        <p:spPr bwMode="auto">
          <a:xfrm>
            <a:off x="5468938" y="4064000"/>
            <a:ext cx="158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kumimoji="1">
                <a:solidFill>
                  <a:schemeClr val="tx1"/>
                </a:solidFill>
                <a:latin typeface="Calibri" charset="0"/>
                <a:ea typeface="ＭＳ Ｐゴシック" charset="0"/>
                <a:cs typeface="ＭＳ Ｐゴシック" charset="0"/>
              </a:defRPr>
            </a:lvl1pPr>
            <a:lvl2pPr>
              <a:defRPr kumimoji="1">
                <a:solidFill>
                  <a:schemeClr val="tx1"/>
                </a:solidFill>
                <a:latin typeface="Calibri" charset="0"/>
                <a:ea typeface="ＭＳ Ｐゴシック" charset="0"/>
              </a:defRPr>
            </a:lvl2pPr>
            <a:lvl3pPr>
              <a:defRPr kumimoji="1">
                <a:solidFill>
                  <a:schemeClr val="tx1"/>
                </a:solidFill>
                <a:latin typeface="Calibri" charset="0"/>
                <a:ea typeface="ＭＳ Ｐゴシック" charset="0"/>
              </a:defRPr>
            </a:lvl3pPr>
            <a:lvl4pPr>
              <a:defRPr kumimoji="1">
                <a:solidFill>
                  <a:schemeClr val="tx1"/>
                </a:solidFill>
                <a:latin typeface="Calibri" charset="0"/>
                <a:ea typeface="ＭＳ Ｐゴシック" charset="0"/>
              </a:defRPr>
            </a:lvl4pPr>
            <a:lvl5pPr>
              <a:defRPr kumimoji="1">
                <a:solidFill>
                  <a:schemeClr val="tx1"/>
                </a:solidFill>
                <a:latin typeface="Calibri" charset="0"/>
                <a:ea typeface="ＭＳ Ｐゴシック" charset="0"/>
              </a:defRPr>
            </a:lvl5pPr>
            <a:lvl6pPr fontAlgn="base">
              <a:spcBef>
                <a:spcPct val="0"/>
              </a:spcBef>
              <a:spcAft>
                <a:spcPct val="0"/>
              </a:spcAft>
              <a:defRPr kumimoji="1">
                <a:solidFill>
                  <a:schemeClr val="tx1"/>
                </a:solidFill>
                <a:latin typeface="Calibri" charset="0"/>
                <a:ea typeface="ＭＳ Ｐゴシック" charset="0"/>
              </a:defRPr>
            </a:lvl6pPr>
            <a:lvl7pPr fontAlgn="base">
              <a:spcBef>
                <a:spcPct val="0"/>
              </a:spcBef>
              <a:spcAft>
                <a:spcPct val="0"/>
              </a:spcAft>
              <a:defRPr kumimoji="1">
                <a:solidFill>
                  <a:schemeClr val="tx1"/>
                </a:solidFill>
                <a:latin typeface="Calibri" charset="0"/>
                <a:ea typeface="ＭＳ Ｐゴシック" charset="0"/>
              </a:defRPr>
            </a:lvl7pPr>
            <a:lvl8pPr fontAlgn="base">
              <a:spcBef>
                <a:spcPct val="0"/>
              </a:spcBef>
              <a:spcAft>
                <a:spcPct val="0"/>
              </a:spcAft>
              <a:defRPr kumimoji="1">
                <a:solidFill>
                  <a:schemeClr val="tx1"/>
                </a:solidFill>
                <a:latin typeface="Calibri" charset="0"/>
                <a:ea typeface="ＭＳ Ｐゴシック" charset="0"/>
              </a:defRPr>
            </a:lvl8pPr>
            <a:lvl9pPr fontAlgn="base">
              <a:spcBef>
                <a:spcPct val="0"/>
              </a:spcBef>
              <a:spcAft>
                <a:spcPct val="0"/>
              </a:spcAft>
              <a:defRPr kumimoji="1">
                <a:solidFill>
                  <a:schemeClr val="tx1"/>
                </a:solidFill>
                <a:latin typeface="Calibri" charset="0"/>
                <a:ea typeface="ＭＳ Ｐゴシック" charset="0"/>
              </a:defRPr>
            </a:lvl9pPr>
          </a:lstStyle>
          <a:p>
            <a:pPr>
              <a:defRPr/>
            </a:pPr>
            <a:r>
              <a:rPr lang="ja-JP" altLang="en-US"/>
              <a:t>ブラックホール</a:t>
            </a:r>
          </a:p>
        </p:txBody>
      </p:sp>
      <p:sp>
        <p:nvSpPr>
          <p:cNvPr id="22590" name="Freeform 62"/>
          <p:cNvSpPr>
            <a:spLocks/>
          </p:cNvSpPr>
          <p:nvPr/>
        </p:nvSpPr>
        <p:spPr bwMode="auto">
          <a:xfrm>
            <a:off x="6529388" y="3362325"/>
            <a:ext cx="1435100" cy="309563"/>
          </a:xfrm>
          <a:custGeom>
            <a:avLst/>
            <a:gdLst>
              <a:gd name="T0" fmla="*/ 904 w 904"/>
              <a:gd name="T1" fmla="*/ 266 h 266"/>
              <a:gd name="T2" fmla="*/ 115 w 904"/>
              <a:gd name="T3" fmla="*/ 62 h 266"/>
              <a:gd name="T4" fmla="*/ 213 w 904"/>
              <a:gd name="T5" fmla="*/ 0 h 266"/>
            </a:gdLst>
            <a:ahLst/>
            <a:cxnLst>
              <a:cxn ang="0">
                <a:pos x="T0" y="T1"/>
              </a:cxn>
              <a:cxn ang="0">
                <a:pos x="T2" y="T3"/>
              </a:cxn>
              <a:cxn ang="0">
                <a:pos x="T4" y="T5"/>
              </a:cxn>
            </a:cxnLst>
            <a:rect l="0" t="0" r="r" b="b"/>
            <a:pathLst>
              <a:path w="904" h="266">
                <a:moveTo>
                  <a:pt x="904" y="266"/>
                </a:moveTo>
                <a:cubicBezTo>
                  <a:pt x="567" y="186"/>
                  <a:pt x="230" y="106"/>
                  <a:pt x="115" y="62"/>
                </a:cubicBezTo>
                <a:cubicBezTo>
                  <a:pt x="0" y="18"/>
                  <a:pt x="191" y="12"/>
                  <a:pt x="213"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p>
        </p:txBody>
      </p:sp>
      <p:sp>
        <p:nvSpPr>
          <p:cNvPr id="22591" name="Freeform 63"/>
          <p:cNvSpPr>
            <a:spLocks/>
          </p:cNvSpPr>
          <p:nvPr/>
        </p:nvSpPr>
        <p:spPr bwMode="auto">
          <a:xfrm>
            <a:off x="6221413" y="2770188"/>
            <a:ext cx="2354262" cy="552450"/>
          </a:xfrm>
          <a:custGeom>
            <a:avLst/>
            <a:gdLst>
              <a:gd name="T0" fmla="*/ 1204 w 1483"/>
              <a:gd name="T1" fmla="*/ 506 h 543"/>
              <a:gd name="T2" fmla="*/ 1310 w 1483"/>
              <a:gd name="T3" fmla="*/ 479 h 543"/>
              <a:gd name="T4" fmla="*/ 167 w 1483"/>
              <a:gd name="T5" fmla="*/ 124 h 543"/>
              <a:gd name="T6" fmla="*/ 309 w 1483"/>
              <a:gd name="T7" fmla="*/ 0 h 543"/>
            </a:gdLst>
            <a:ahLst/>
            <a:cxnLst>
              <a:cxn ang="0">
                <a:pos x="T0" y="T1"/>
              </a:cxn>
              <a:cxn ang="0">
                <a:pos x="T2" y="T3"/>
              </a:cxn>
              <a:cxn ang="0">
                <a:pos x="T4" y="T5"/>
              </a:cxn>
              <a:cxn ang="0">
                <a:pos x="T6" y="T7"/>
              </a:cxn>
            </a:cxnLst>
            <a:rect l="0" t="0" r="r" b="b"/>
            <a:pathLst>
              <a:path w="1483" h="543">
                <a:moveTo>
                  <a:pt x="1204" y="506"/>
                </a:moveTo>
                <a:cubicBezTo>
                  <a:pt x="1343" y="524"/>
                  <a:pt x="1483" y="543"/>
                  <a:pt x="1310" y="479"/>
                </a:cubicBezTo>
                <a:cubicBezTo>
                  <a:pt x="1137" y="415"/>
                  <a:pt x="334" y="204"/>
                  <a:pt x="167" y="124"/>
                </a:cubicBezTo>
                <a:cubicBezTo>
                  <a:pt x="0" y="44"/>
                  <a:pt x="288" y="21"/>
                  <a:pt x="309"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p>
        </p:txBody>
      </p:sp>
      <p:sp>
        <p:nvSpPr>
          <p:cNvPr id="22599" name="Line 71"/>
          <p:cNvSpPr>
            <a:spLocks noChangeShapeType="1"/>
          </p:cNvSpPr>
          <p:nvPr/>
        </p:nvSpPr>
        <p:spPr bwMode="auto">
          <a:xfrm>
            <a:off x="8548688" y="4979988"/>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p>
        </p:txBody>
      </p:sp>
      <p:sp>
        <p:nvSpPr>
          <p:cNvPr id="22600" name="Text Box 72"/>
          <p:cNvSpPr txBox="1">
            <a:spLocks noChangeArrowheads="1"/>
          </p:cNvSpPr>
          <p:nvPr/>
        </p:nvSpPr>
        <p:spPr bwMode="auto">
          <a:xfrm>
            <a:off x="5975350" y="1466850"/>
            <a:ext cx="140493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kumimoji="1">
                <a:solidFill>
                  <a:schemeClr val="tx1"/>
                </a:solidFill>
                <a:latin typeface="Calibri" charset="0"/>
                <a:ea typeface="ＭＳ Ｐゴシック" charset="0"/>
                <a:cs typeface="ＭＳ Ｐゴシック" charset="0"/>
              </a:defRPr>
            </a:lvl1pPr>
            <a:lvl2pPr>
              <a:defRPr kumimoji="1">
                <a:solidFill>
                  <a:schemeClr val="tx1"/>
                </a:solidFill>
                <a:latin typeface="Calibri" charset="0"/>
                <a:ea typeface="ＭＳ Ｐゴシック" charset="0"/>
              </a:defRPr>
            </a:lvl2pPr>
            <a:lvl3pPr>
              <a:defRPr kumimoji="1">
                <a:solidFill>
                  <a:schemeClr val="tx1"/>
                </a:solidFill>
                <a:latin typeface="Calibri" charset="0"/>
                <a:ea typeface="ＭＳ Ｐゴシック" charset="0"/>
              </a:defRPr>
            </a:lvl3pPr>
            <a:lvl4pPr>
              <a:defRPr kumimoji="1">
                <a:solidFill>
                  <a:schemeClr val="tx1"/>
                </a:solidFill>
                <a:latin typeface="Calibri" charset="0"/>
                <a:ea typeface="ＭＳ Ｐゴシック" charset="0"/>
              </a:defRPr>
            </a:lvl4pPr>
            <a:lvl5pPr>
              <a:defRPr kumimoji="1">
                <a:solidFill>
                  <a:schemeClr val="tx1"/>
                </a:solidFill>
                <a:latin typeface="Calibri" charset="0"/>
                <a:ea typeface="ＭＳ Ｐゴシック" charset="0"/>
              </a:defRPr>
            </a:lvl5pPr>
            <a:lvl6pPr fontAlgn="base">
              <a:spcBef>
                <a:spcPct val="0"/>
              </a:spcBef>
              <a:spcAft>
                <a:spcPct val="0"/>
              </a:spcAft>
              <a:defRPr kumimoji="1">
                <a:solidFill>
                  <a:schemeClr val="tx1"/>
                </a:solidFill>
                <a:latin typeface="Calibri" charset="0"/>
                <a:ea typeface="ＭＳ Ｐゴシック" charset="0"/>
              </a:defRPr>
            </a:lvl6pPr>
            <a:lvl7pPr fontAlgn="base">
              <a:spcBef>
                <a:spcPct val="0"/>
              </a:spcBef>
              <a:spcAft>
                <a:spcPct val="0"/>
              </a:spcAft>
              <a:defRPr kumimoji="1">
                <a:solidFill>
                  <a:schemeClr val="tx1"/>
                </a:solidFill>
                <a:latin typeface="Calibri" charset="0"/>
                <a:ea typeface="ＭＳ Ｐゴシック" charset="0"/>
              </a:defRPr>
            </a:lvl7pPr>
            <a:lvl8pPr fontAlgn="base">
              <a:spcBef>
                <a:spcPct val="0"/>
              </a:spcBef>
              <a:spcAft>
                <a:spcPct val="0"/>
              </a:spcAft>
              <a:defRPr kumimoji="1">
                <a:solidFill>
                  <a:schemeClr val="tx1"/>
                </a:solidFill>
                <a:latin typeface="Calibri" charset="0"/>
                <a:ea typeface="ＭＳ Ｐゴシック" charset="0"/>
              </a:defRPr>
            </a:lvl8pPr>
            <a:lvl9pPr fontAlgn="base">
              <a:spcBef>
                <a:spcPct val="0"/>
              </a:spcBef>
              <a:spcAft>
                <a:spcPct val="0"/>
              </a:spcAft>
              <a:defRPr kumimoji="1">
                <a:solidFill>
                  <a:schemeClr val="tx1"/>
                </a:solidFill>
                <a:latin typeface="Calibri" charset="0"/>
                <a:ea typeface="ＭＳ Ｐゴシック" charset="0"/>
              </a:defRPr>
            </a:lvl9pPr>
          </a:lstStyle>
          <a:p>
            <a:pPr>
              <a:spcBef>
                <a:spcPct val="50000"/>
              </a:spcBef>
              <a:defRPr/>
            </a:pPr>
            <a:r>
              <a:rPr lang="ja-JP" altLang="en-US" dirty="0"/>
              <a:t>磁力線</a:t>
            </a:r>
          </a:p>
        </p:txBody>
      </p:sp>
      <p:sp>
        <p:nvSpPr>
          <p:cNvPr id="22602" name="AutoShape 74"/>
          <p:cNvSpPr>
            <a:spLocks noChangeArrowheads="1"/>
          </p:cNvSpPr>
          <p:nvPr/>
        </p:nvSpPr>
        <p:spPr bwMode="auto">
          <a:xfrm>
            <a:off x="7050088" y="1897063"/>
            <a:ext cx="914400" cy="673100"/>
          </a:xfrm>
          <a:prstGeom prst="up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defRPr/>
            </a:pPr>
            <a:endParaRPr lang="ja-JP" altLang="en-US"/>
          </a:p>
        </p:txBody>
      </p:sp>
      <p:sp>
        <p:nvSpPr>
          <p:cNvPr id="22603" name="AutoShape 75"/>
          <p:cNvSpPr>
            <a:spLocks noChangeArrowheads="1"/>
          </p:cNvSpPr>
          <p:nvPr/>
        </p:nvSpPr>
        <p:spPr bwMode="auto">
          <a:xfrm>
            <a:off x="7153275" y="6007100"/>
            <a:ext cx="811213" cy="650875"/>
          </a:xfrm>
          <a:prstGeom prst="down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defRPr/>
            </a:pPr>
            <a:endParaRPr lang="ja-JP" altLang="en-US"/>
          </a:p>
        </p:txBody>
      </p:sp>
      <p:sp>
        <p:nvSpPr>
          <p:cNvPr id="22598" name="Freeform 70"/>
          <p:cNvSpPr>
            <a:spLocks/>
          </p:cNvSpPr>
          <p:nvPr/>
        </p:nvSpPr>
        <p:spPr bwMode="auto">
          <a:xfrm>
            <a:off x="6049963" y="1997075"/>
            <a:ext cx="2751137" cy="657225"/>
          </a:xfrm>
          <a:custGeom>
            <a:avLst/>
            <a:gdLst>
              <a:gd name="T0" fmla="*/ 1392 w 1733"/>
              <a:gd name="T1" fmla="*/ 435 h 467"/>
              <a:gd name="T2" fmla="*/ 1534 w 1733"/>
              <a:gd name="T3" fmla="*/ 408 h 467"/>
              <a:gd name="T4" fmla="*/ 196 w 1733"/>
              <a:gd name="T5" fmla="*/ 80 h 467"/>
              <a:gd name="T6" fmla="*/ 355 w 1733"/>
              <a:gd name="T7" fmla="*/ 0 h 467"/>
            </a:gdLst>
            <a:ahLst/>
            <a:cxnLst>
              <a:cxn ang="0">
                <a:pos x="T0" y="T1"/>
              </a:cxn>
              <a:cxn ang="0">
                <a:pos x="T2" y="T3"/>
              </a:cxn>
              <a:cxn ang="0">
                <a:pos x="T4" y="T5"/>
              </a:cxn>
              <a:cxn ang="0">
                <a:pos x="T6" y="T7"/>
              </a:cxn>
            </a:cxnLst>
            <a:rect l="0" t="0" r="r" b="b"/>
            <a:pathLst>
              <a:path w="1733" h="467">
                <a:moveTo>
                  <a:pt x="1392" y="435"/>
                </a:moveTo>
                <a:cubicBezTo>
                  <a:pt x="1562" y="451"/>
                  <a:pt x="1733" y="467"/>
                  <a:pt x="1534" y="408"/>
                </a:cubicBezTo>
                <a:cubicBezTo>
                  <a:pt x="1335" y="349"/>
                  <a:pt x="392" y="148"/>
                  <a:pt x="196" y="80"/>
                </a:cubicBezTo>
                <a:cubicBezTo>
                  <a:pt x="0" y="12"/>
                  <a:pt x="177" y="6"/>
                  <a:pt x="355"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p>
        </p:txBody>
      </p:sp>
      <p:sp>
        <p:nvSpPr>
          <p:cNvPr id="22609" name="Freeform 81"/>
          <p:cNvSpPr>
            <a:spLocks/>
          </p:cNvSpPr>
          <p:nvPr/>
        </p:nvSpPr>
        <p:spPr bwMode="auto">
          <a:xfrm>
            <a:off x="6564313" y="4572000"/>
            <a:ext cx="1716087" cy="736600"/>
          </a:xfrm>
          <a:custGeom>
            <a:avLst/>
            <a:gdLst>
              <a:gd name="T0" fmla="*/ 805 w 1041"/>
              <a:gd name="T1" fmla="*/ 0 h 345"/>
              <a:gd name="T2" fmla="*/ 991 w 1041"/>
              <a:gd name="T3" fmla="*/ 62 h 345"/>
              <a:gd name="T4" fmla="*/ 504 w 1041"/>
              <a:gd name="T5" fmla="*/ 301 h 345"/>
              <a:gd name="T6" fmla="*/ 52 w 1041"/>
              <a:gd name="T7" fmla="*/ 328 h 345"/>
              <a:gd name="T8" fmla="*/ 194 w 1041"/>
              <a:gd name="T9" fmla="*/ 248 h 345"/>
            </a:gdLst>
            <a:ahLst/>
            <a:cxnLst>
              <a:cxn ang="0">
                <a:pos x="T0" y="T1"/>
              </a:cxn>
              <a:cxn ang="0">
                <a:pos x="T2" y="T3"/>
              </a:cxn>
              <a:cxn ang="0">
                <a:pos x="T4" y="T5"/>
              </a:cxn>
              <a:cxn ang="0">
                <a:pos x="T6" y="T7"/>
              </a:cxn>
              <a:cxn ang="0">
                <a:pos x="T8" y="T9"/>
              </a:cxn>
            </a:cxnLst>
            <a:rect l="0" t="0" r="r" b="b"/>
            <a:pathLst>
              <a:path w="1041" h="345">
                <a:moveTo>
                  <a:pt x="805" y="0"/>
                </a:moveTo>
                <a:cubicBezTo>
                  <a:pt x="923" y="6"/>
                  <a:pt x="1041" y="12"/>
                  <a:pt x="991" y="62"/>
                </a:cubicBezTo>
                <a:cubicBezTo>
                  <a:pt x="941" y="112"/>
                  <a:pt x="660" y="257"/>
                  <a:pt x="504" y="301"/>
                </a:cubicBezTo>
                <a:cubicBezTo>
                  <a:pt x="348" y="345"/>
                  <a:pt x="104" y="337"/>
                  <a:pt x="52" y="328"/>
                </a:cubicBezTo>
                <a:cubicBezTo>
                  <a:pt x="0" y="319"/>
                  <a:pt x="169" y="261"/>
                  <a:pt x="194" y="24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p>
        </p:txBody>
      </p:sp>
      <p:sp>
        <p:nvSpPr>
          <p:cNvPr id="22611" name="Freeform 83"/>
          <p:cNvSpPr>
            <a:spLocks/>
          </p:cNvSpPr>
          <p:nvPr/>
        </p:nvSpPr>
        <p:spPr bwMode="auto">
          <a:xfrm>
            <a:off x="6427788" y="5008563"/>
            <a:ext cx="1976437" cy="998537"/>
          </a:xfrm>
          <a:custGeom>
            <a:avLst/>
            <a:gdLst>
              <a:gd name="T0" fmla="*/ 1082 w 1245"/>
              <a:gd name="T1" fmla="*/ 0 h 500"/>
              <a:gd name="T2" fmla="*/ 1241 w 1245"/>
              <a:gd name="T3" fmla="*/ 62 h 500"/>
              <a:gd name="T4" fmla="*/ 1108 w 1245"/>
              <a:gd name="T5" fmla="*/ 221 h 500"/>
              <a:gd name="T6" fmla="*/ 656 w 1245"/>
              <a:gd name="T7" fmla="*/ 461 h 500"/>
              <a:gd name="T8" fmla="*/ 80 w 1245"/>
              <a:gd name="T9" fmla="*/ 452 h 500"/>
              <a:gd name="T10" fmla="*/ 178 w 1245"/>
              <a:gd name="T11" fmla="*/ 345 h 500"/>
            </a:gdLst>
            <a:ahLst/>
            <a:cxnLst>
              <a:cxn ang="0">
                <a:pos x="T0" y="T1"/>
              </a:cxn>
              <a:cxn ang="0">
                <a:pos x="T2" y="T3"/>
              </a:cxn>
              <a:cxn ang="0">
                <a:pos x="T4" y="T5"/>
              </a:cxn>
              <a:cxn ang="0">
                <a:pos x="T6" y="T7"/>
              </a:cxn>
              <a:cxn ang="0">
                <a:pos x="T8" y="T9"/>
              </a:cxn>
              <a:cxn ang="0">
                <a:pos x="T10" y="T11"/>
              </a:cxn>
            </a:cxnLst>
            <a:rect l="0" t="0" r="r" b="b"/>
            <a:pathLst>
              <a:path w="1245" h="500">
                <a:moveTo>
                  <a:pt x="1082" y="0"/>
                </a:moveTo>
                <a:cubicBezTo>
                  <a:pt x="1159" y="12"/>
                  <a:pt x="1237" y="25"/>
                  <a:pt x="1241" y="62"/>
                </a:cubicBezTo>
                <a:cubicBezTo>
                  <a:pt x="1245" y="99"/>
                  <a:pt x="1205" y="155"/>
                  <a:pt x="1108" y="221"/>
                </a:cubicBezTo>
                <a:cubicBezTo>
                  <a:pt x="1011" y="287"/>
                  <a:pt x="827" y="422"/>
                  <a:pt x="656" y="461"/>
                </a:cubicBezTo>
                <a:cubicBezTo>
                  <a:pt x="485" y="500"/>
                  <a:pt x="160" y="471"/>
                  <a:pt x="80" y="452"/>
                </a:cubicBezTo>
                <a:cubicBezTo>
                  <a:pt x="0" y="433"/>
                  <a:pt x="162" y="363"/>
                  <a:pt x="178" y="34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p>
        </p:txBody>
      </p:sp>
      <p:sp>
        <p:nvSpPr>
          <p:cNvPr id="22613" name="Freeform 85"/>
          <p:cNvSpPr>
            <a:spLocks/>
          </p:cNvSpPr>
          <p:nvPr/>
        </p:nvSpPr>
        <p:spPr bwMode="auto">
          <a:xfrm>
            <a:off x="6264275" y="5541963"/>
            <a:ext cx="2338388" cy="995362"/>
          </a:xfrm>
          <a:custGeom>
            <a:avLst/>
            <a:gdLst>
              <a:gd name="T0" fmla="*/ 1282 w 1473"/>
              <a:gd name="T1" fmla="*/ 0 h 627"/>
              <a:gd name="T2" fmla="*/ 1460 w 1473"/>
              <a:gd name="T3" fmla="*/ 89 h 627"/>
              <a:gd name="T4" fmla="*/ 1362 w 1473"/>
              <a:gd name="T5" fmla="*/ 293 h 627"/>
              <a:gd name="T6" fmla="*/ 839 w 1473"/>
              <a:gd name="T7" fmla="*/ 568 h 627"/>
              <a:gd name="T8" fmla="*/ 130 w 1473"/>
              <a:gd name="T9" fmla="*/ 612 h 627"/>
              <a:gd name="T10" fmla="*/ 59 w 1473"/>
              <a:gd name="T11" fmla="*/ 479 h 627"/>
              <a:gd name="T12" fmla="*/ 183 w 1473"/>
              <a:gd name="T13" fmla="*/ 399 h 627"/>
            </a:gdLst>
            <a:ahLst/>
            <a:cxnLst>
              <a:cxn ang="0">
                <a:pos x="T0" y="T1"/>
              </a:cxn>
              <a:cxn ang="0">
                <a:pos x="T2" y="T3"/>
              </a:cxn>
              <a:cxn ang="0">
                <a:pos x="T4" y="T5"/>
              </a:cxn>
              <a:cxn ang="0">
                <a:pos x="T6" y="T7"/>
              </a:cxn>
              <a:cxn ang="0">
                <a:pos x="T8" y="T9"/>
              </a:cxn>
              <a:cxn ang="0">
                <a:pos x="T10" y="T11"/>
              </a:cxn>
              <a:cxn ang="0">
                <a:pos x="T12" y="T13"/>
              </a:cxn>
            </a:cxnLst>
            <a:rect l="0" t="0" r="r" b="b"/>
            <a:pathLst>
              <a:path w="1473" h="627">
                <a:moveTo>
                  <a:pt x="1282" y="0"/>
                </a:moveTo>
                <a:cubicBezTo>
                  <a:pt x="1364" y="20"/>
                  <a:pt x="1447" y="40"/>
                  <a:pt x="1460" y="89"/>
                </a:cubicBezTo>
                <a:cubicBezTo>
                  <a:pt x="1473" y="138"/>
                  <a:pt x="1465" y="213"/>
                  <a:pt x="1362" y="293"/>
                </a:cubicBezTo>
                <a:cubicBezTo>
                  <a:pt x="1259" y="373"/>
                  <a:pt x="1044" y="515"/>
                  <a:pt x="839" y="568"/>
                </a:cubicBezTo>
                <a:cubicBezTo>
                  <a:pt x="634" y="621"/>
                  <a:pt x="260" y="627"/>
                  <a:pt x="130" y="612"/>
                </a:cubicBezTo>
                <a:cubicBezTo>
                  <a:pt x="0" y="597"/>
                  <a:pt x="50" y="514"/>
                  <a:pt x="59" y="479"/>
                </a:cubicBezTo>
                <a:cubicBezTo>
                  <a:pt x="68" y="444"/>
                  <a:pt x="162" y="412"/>
                  <a:pt x="183" y="39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p>
        </p:txBody>
      </p:sp>
      <p:sp>
        <p:nvSpPr>
          <p:cNvPr id="22615" name="Oval 87"/>
          <p:cNvSpPr>
            <a:spLocks noChangeArrowheads="1"/>
          </p:cNvSpPr>
          <p:nvPr/>
        </p:nvSpPr>
        <p:spPr bwMode="auto">
          <a:xfrm>
            <a:off x="7234238" y="3924300"/>
            <a:ext cx="528637" cy="506413"/>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22553" name="Text Box 25"/>
          <p:cNvSpPr txBox="1">
            <a:spLocks noChangeArrowheads="1"/>
          </p:cNvSpPr>
          <p:nvPr/>
        </p:nvSpPr>
        <p:spPr bwMode="auto">
          <a:xfrm>
            <a:off x="7667625" y="2924175"/>
            <a:ext cx="1728788"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kumimoji="1">
                <a:solidFill>
                  <a:schemeClr val="tx1"/>
                </a:solidFill>
                <a:latin typeface="Calibri" charset="0"/>
                <a:ea typeface="ＭＳ Ｐゴシック" charset="0"/>
                <a:cs typeface="ＭＳ Ｐゴシック" charset="0"/>
              </a:defRPr>
            </a:lvl1pPr>
            <a:lvl2pPr>
              <a:defRPr kumimoji="1">
                <a:solidFill>
                  <a:schemeClr val="tx1"/>
                </a:solidFill>
                <a:latin typeface="Calibri" charset="0"/>
                <a:ea typeface="ＭＳ Ｐゴシック" charset="0"/>
              </a:defRPr>
            </a:lvl2pPr>
            <a:lvl3pPr>
              <a:defRPr kumimoji="1">
                <a:solidFill>
                  <a:schemeClr val="tx1"/>
                </a:solidFill>
                <a:latin typeface="Calibri" charset="0"/>
                <a:ea typeface="ＭＳ Ｐゴシック" charset="0"/>
              </a:defRPr>
            </a:lvl3pPr>
            <a:lvl4pPr>
              <a:defRPr kumimoji="1">
                <a:solidFill>
                  <a:schemeClr val="tx1"/>
                </a:solidFill>
                <a:latin typeface="Calibri" charset="0"/>
                <a:ea typeface="ＭＳ Ｐゴシック" charset="0"/>
              </a:defRPr>
            </a:lvl4pPr>
            <a:lvl5pPr>
              <a:defRPr kumimoji="1">
                <a:solidFill>
                  <a:schemeClr val="tx1"/>
                </a:solidFill>
                <a:latin typeface="Calibri" charset="0"/>
                <a:ea typeface="ＭＳ Ｐゴシック" charset="0"/>
              </a:defRPr>
            </a:lvl5pPr>
            <a:lvl6pPr fontAlgn="base">
              <a:spcBef>
                <a:spcPct val="0"/>
              </a:spcBef>
              <a:spcAft>
                <a:spcPct val="0"/>
              </a:spcAft>
              <a:defRPr kumimoji="1">
                <a:solidFill>
                  <a:schemeClr val="tx1"/>
                </a:solidFill>
                <a:latin typeface="Calibri" charset="0"/>
                <a:ea typeface="ＭＳ Ｐゴシック" charset="0"/>
              </a:defRPr>
            </a:lvl6pPr>
            <a:lvl7pPr fontAlgn="base">
              <a:spcBef>
                <a:spcPct val="0"/>
              </a:spcBef>
              <a:spcAft>
                <a:spcPct val="0"/>
              </a:spcAft>
              <a:defRPr kumimoji="1">
                <a:solidFill>
                  <a:schemeClr val="tx1"/>
                </a:solidFill>
                <a:latin typeface="Calibri" charset="0"/>
                <a:ea typeface="ＭＳ Ｐゴシック" charset="0"/>
              </a:defRPr>
            </a:lvl7pPr>
            <a:lvl8pPr fontAlgn="base">
              <a:spcBef>
                <a:spcPct val="0"/>
              </a:spcBef>
              <a:spcAft>
                <a:spcPct val="0"/>
              </a:spcAft>
              <a:defRPr kumimoji="1">
                <a:solidFill>
                  <a:schemeClr val="tx1"/>
                </a:solidFill>
                <a:latin typeface="Calibri" charset="0"/>
                <a:ea typeface="ＭＳ Ｐゴシック" charset="0"/>
              </a:defRPr>
            </a:lvl8pPr>
            <a:lvl9pPr fontAlgn="base">
              <a:spcBef>
                <a:spcPct val="0"/>
              </a:spcBef>
              <a:spcAft>
                <a:spcPct val="0"/>
              </a:spcAft>
              <a:defRPr kumimoji="1">
                <a:solidFill>
                  <a:schemeClr val="tx1"/>
                </a:solidFill>
                <a:latin typeface="Calibri" charset="0"/>
                <a:ea typeface="ＭＳ Ｐゴシック" charset="0"/>
              </a:defRPr>
            </a:lvl9pPr>
          </a:lstStyle>
          <a:p>
            <a:pPr algn="ctr">
              <a:spcBef>
                <a:spcPct val="50000"/>
              </a:spcBef>
              <a:defRPr/>
            </a:pPr>
            <a:r>
              <a:rPr lang="ja-JP" altLang="en-US" dirty="0"/>
              <a:t>放射</a:t>
            </a:r>
            <a:r>
              <a:rPr lang="en-US" altLang="ja-JP" dirty="0"/>
              <a:t/>
            </a:r>
            <a:br>
              <a:rPr lang="en-US" altLang="ja-JP" dirty="0"/>
            </a:br>
            <a:r>
              <a:rPr lang="ja-JP" altLang="en-US" dirty="0"/>
              <a:t>（電磁波）</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8313" y="0"/>
            <a:ext cx="8229600" cy="1143000"/>
          </a:xfrm>
        </p:spPr>
        <p:txBody>
          <a:bodyPr/>
          <a:lstStyle/>
          <a:p>
            <a:pPr>
              <a:defRPr/>
            </a:pPr>
            <a:r>
              <a:rPr lang="ja-JP" altLang="en-US" sz="3600" dirty="0"/>
              <a:t>回転するブラックホールによりねじられて膨張する磁力線（磁気的橋）</a:t>
            </a:r>
          </a:p>
        </p:txBody>
      </p:sp>
      <p:pic>
        <p:nvPicPr>
          <p:cNvPr id="6" name="MicroAVS4m.mpg">
            <a:hlinkClick r:id="rId4" action="ppaction://program"/>
          </p:cNvPr>
          <p:cNvPicPr>
            <a:picLocks noGrp="1" noChangeAspect="1"/>
          </p:cNvPicPr>
          <p:nvPr>
            <p:ph idx="1"/>
          </p:nvPr>
        </p:nvPicPr>
        <p:blipFill>
          <a:blip r:embed="rId5"/>
          <a:stretch>
            <a:fillRect/>
          </a:stretch>
        </p:blipFill>
        <p:spPr>
          <a:xfrm>
            <a:off x="1042988" y="1217613"/>
            <a:ext cx="7129462" cy="5346700"/>
          </a:xfrm>
        </p:spPr>
      </p:pic>
      <p:sp>
        <p:nvSpPr>
          <p:cNvPr id="24579" name="テキスト ボックス 6"/>
          <p:cNvSpPr txBox="1">
            <a:spLocks noChangeArrowheads="1"/>
          </p:cNvSpPr>
          <p:nvPr/>
        </p:nvSpPr>
        <p:spPr bwMode="auto">
          <a:xfrm>
            <a:off x="1042988" y="5949950"/>
            <a:ext cx="282416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800">
                <a:solidFill>
                  <a:schemeClr val="tx1"/>
                </a:solidFill>
                <a:latin typeface="Arial" charset="0"/>
                <a:ea typeface="ＭＳ Ｐゴシック" charset="0"/>
                <a:cs typeface="ＭＳ Ｐゴシック" charset="0"/>
              </a:defRPr>
            </a:lvl1pPr>
            <a:lvl2pPr marL="742950" indent="-285750">
              <a:defRPr kumimoji="1" sz="2800">
                <a:solidFill>
                  <a:schemeClr val="tx1"/>
                </a:solidFill>
                <a:latin typeface="Arial" charset="0"/>
                <a:ea typeface="ＭＳ Ｐゴシック" charset="0"/>
              </a:defRPr>
            </a:lvl2pPr>
            <a:lvl3pPr marL="1143000" indent="-228600">
              <a:defRPr kumimoji="1" sz="2800">
                <a:solidFill>
                  <a:schemeClr val="tx1"/>
                </a:solidFill>
                <a:latin typeface="Arial" charset="0"/>
                <a:ea typeface="ＭＳ Ｐゴシック" charset="0"/>
              </a:defRPr>
            </a:lvl3pPr>
            <a:lvl4pPr marL="1600200" indent="-228600">
              <a:defRPr kumimoji="1" sz="2800">
                <a:solidFill>
                  <a:schemeClr val="tx1"/>
                </a:solidFill>
                <a:latin typeface="Arial" charset="0"/>
                <a:ea typeface="ＭＳ Ｐゴシック" charset="0"/>
              </a:defRPr>
            </a:lvl4pPr>
            <a:lvl5pPr marL="2057400" indent="-228600">
              <a:defRPr kumimoji="1" sz="2800">
                <a:solidFill>
                  <a:schemeClr val="tx1"/>
                </a:solidFill>
                <a:latin typeface="Arial" charset="0"/>
                <a:ea typeface="ＭＳ Ｐゴシック" charset="0"/>
              </a:defRPr>
            </a:lvl5pPr>
            <a:lvl6pPr marL="2514600" indent="-228600" fontAlgn="base">
              <a:spcBef>
                <a:spcPct val="0"/>
              </a:spcBef>
              <a:spcAft>
                <a:spcPct val="0"/>
              </a:spcAft>
              <a:defRPr kumimoji="1" sz="2800">
                <a:solidFill>
                  <a:schemeClr val="tx1"/>
                </a:solidFill>
                <a:latin typeface="Arial" charset="0"/>
                <a:ea typeface="ＭＳ Ｐゴシック" charset="0"/>
              </a:defRPr>
            </a:lvl6pPr>
            <a:lvl7pPr marL="2971800" indent="-228600" fontAlgn="base">
              <a:spcBef>
                <a:spcPct val="0"/>
              </a:spcBef>
              <a:spcAft>
                <a:spcPct val="0"/>
              </a:spcAft>
              <a:defRPr kumimoji="1" sz="2800">
                <a:solidFill>
                  <a:schemeClr val="tx1"/>
                </a:solidFill>
                <a:latin typeface="Arial" charset="0"/>
                <a:ea typeface="ＭＳ Ｐゴシック" charset="0"/>
              </a:defRPr>
            </a:lvl7pPr>
            <a:lvl8pPr marL="3429000" indent="-228600" fontAlgn="base">
              <a:spcBef>
                <a:spcPct val="0"/>
              </a:spcBef>
              <a:spcAft>
                <a:spcPct val="0"/>
              </a:spcAft>
              <a:defRPr kumimoji="1" sz="2800">
                <a:solidFill>
                  <a:schemeClr val="tx1"/>
                </a:solidFill>
                <a:latin typeface="Arial" charset="0"/>
                <a:ea typeface="ＭＳ Ｐゴシック" charset="0"/>
              </a:defRPr>
            </a:lvl8pPr>
            <a:lvl9pPr marL="3886200" indent="-228600" fontAlgn="base">
              <a:spcBef>
                <a:spcPct val="0"/>
              </a:spcBef>
              <a:spcAft>
                <a:spcPct val="0"/>
              </a:spcAft>
              <a:defRPr kumimoji="1" sz="2800">
                <a:solidFill>
                  <a:schemeClr val="tx1"/>
                </a:solidFill>
                <a:latin typeface="Arial" charset="0"/>
                <a:ea typeface="ＭＳ Ｐゴシック" charset="0"/>
              </a:defRPr>
            </a:lvl9pPr>
          </a:lstStyle>
          <a:p>
            <a:r>
              <a:rPr lang="ja-JP" altLang="en-US">
                <a:solidFill>
                  <a:schemeClr val="bg1"/>
                </a:solidFill>
              </a:rPr>
              <a:t>（４年，山本哲次）</a:t>
            </a:r>
          </a:p>
        </p:txBody>
      </p:sp>
      <p:pic>
        <p:nvPicPr>
          <p:cNvPr id="3" name="MicroAVS4m.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55576" y="1196752"/>
            <a:ext cx="7620001" cy="57150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5288" y="33338"/>
            <a:ext cx="8362950" cy="1143000"/>
          </a:xfrm>
        </p:spPr>
        <p:txBody>
          <a:bodyPr/>
          <a:lstStyle/>
          <a:p>
            <a:pPr>
              <a:defRPr/>
            </a:pPr>
            <a:r>
              <a:rPr lang="ja-JP" altLang="en-US" sz="3200" dirty="0"/>
              <a:t>回転するブラックホールによりねじられる磁力線</a:t>
            </a:r>
          </a:p>
        </p:txBody>
      </p:sp>
      <p:pic>
        <p:nvPicPr>
          <p:cNvPr id="4" name="movie1.mpg">
            <a:hlinkClick r:id="rId4" action="ppaction://hlinkfile"/>
          </p:cNvPr>
          <p:cNvPicPr>
            <a:picLocks noGrp="1" noChangeAspect="1"/>
          </p:cNvPicPr>
          <p:nvPr>
            <p:ph idx="1"/>
          </p:nvPr>
        </p:nvPicPr>
        <p:blipFill>
          <a:blip r:embed="rId5"/>
          <a:stretch>
            <a:fillRect/>
          </a:stretch>
        </p:blipFill>
        <p:spPr>
          <a:xfrm>
            <a:off x="1042988" y="1125538"/>
            <a:ext cx="7273925" cy="5454650"/>
          </a:xfrm>
        </p:spPr>
      </p:pic>
      <p:sp>
        <p:nvSpPr>
          <p:cNvPr id="25603" name="テキスト ボックス 4"/>
          <p:cNvSpPr txBox="1">
            <a:spLocks noChangeArrowheads="1"/>
          </p:cNvSpPr>
          <p:nvPr/>
        </p:nvSpPr>
        <p:spPr bwMode="auto">
          <a:xfrm>
            <a:off x="5219700" y="5876925"/>
            <a:ext cx="28241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800">
                <a:solidFill>
                  <a:schemeClr val="tx1"/>
                </a:solidFill>
                <a:latin typeface="Arial" charset="0"/>
                <a:ea typeface="ＭＳ Ｐゴシック" charset="0"/>
                <a:cs typeface="ＭＳ Ｐゴシック" charset="0"/>
              </a:defRPr>
            </a:lvl1pPr>
            <a:lvl2pPr marL="742950" indent="-285750">
              <a:defRPr kumimoji="1" sz="2800">
                <a:solidFill>
                  <a:schemeClr val="tx1"/>
                </a:solidFill>
                <a:latin typeface="Arial" charset="0"/>
                <a:ea typeface="ＭＳ Ｐゴシック" charset="0"/>
              </a:defRPr>
            </a:lvl2pPr>
            <a:lvl3pPr marL="1143000" indent="-228600">
              <a:defRPr kumimoji="1" sz="2800">
                <a:solidFill>
                  <a:schemeClr val="tx1"/>
                </a:solidFill>
                <a:latin typeface="Arial" charset="0"/>
                <a:ea typeface="ＭＳ Ｐゴシック" charset="0"/>
              </a:defRPr>
            </a:lvl3pPr>
            <a:lvl4pPr marL="1600200" indent="-228600">
              <a:defRPr kumimoji="1" sz="2800">
                <a:solidFill>
                  <a:schemeClr val="tx1"/>
                </a:solidFill>
                <a:latin typeface="Arial" charset="0"/>
                <a:ea typeface="ＭＳ Ｐゴシック" charset="0"/>
              </a:defRPr>
            </a:lvl4pPr>
            <a:lvl5pPr marL="2057400" indent="-228600">
              <a:defRPr kumimoji="1" sz="2800">
                <a:solidFill>
                  <a:schemeClr val="tx1"/>
                </a:solidFill>
                <a:latin typeface="Arial" charset="0"/>
                <a:ea typeface="ＭＳ Ｐゴシック" charset="0"/>
              </a:defRPr>
            </a:lvl5pPr>
            <a:lvl6pPr marL="2514600" indent="-228600" fontAlgn="base">
              <a:spcBef>
                <a:spcPct val="0"/>
              </a:spcBef>
              <a:spcAft>
                <a:spcPct val="0"/>
              </a:spcAft>
              <a:defRPr kumimoji="1" sz="2800">
                <a:solidFill>
                  <a:schemeClr val="tx1"/>
                </a:solidFill>
                <a:latin typeface="Arial" charset="0"/>
                <a:ea typeface="ＭＳ Ｐゴシック" charset="0"/>
              </a:defRPr>
            </a:lvl6pPr>
            <a:lvl7pPr marL="2971800" indent="-228600" fontAlgn="base">
              <a:spcBef>
                <a:spcPct val="0"/>
              </a:spcBef>
              <a:spcAft>
                <a:spcPct val="0"/>
              </a:spcAft>
              <a:defRPr kumimoji="1" sz="2800">
                <a:solidFill>
                  <a:schemeClr val="tx1"/>
                </a:solidFill>
                <a:latin typeface="Arial" charset="0"/>
                <a:ea typeface="ＭＳ Ｐゴシック" charset="0"/>
              </a:defRPr>
            </a:lvl7pPr>
            <a:lvl8pPr marL="3429000" indent="-228600" fontAlgn="base">
              <a:spcBef>
                <a:spcPct val="0"/>
              </a:spcBef>
              <a:spcAft>
                <a:spcPct val="0"/>
              </a:spcAft>
              <a:defRPr kumimoji="1" sz="2800">
                <a:solidFill>
                  <a:schemeClr val="tx1"/>
                </a:solidFill>
                <a:latin typeface="Arial" charset="0"/>
                <a:ea typeface="ＭＳ Ｐゴシック" charset="0"/>
              </a:defRPr>
            </a:lvl8pPr>
            <a:lvl9pPr marL="3886200" indent="-228600" fontAlgn="base">
              <a:spcBef>
                <a:spcPct val="0"/>
              </a:spcBef>
              <a:spcAft>
                <a:spcPct val="0"/>
              </a:spcAft>
              <a:defRPr kumimoji="1" sz="2800">
                <a:solidFill>
                  <a:schemeClr val="tx1"/>
                </a:solidFill>
                <a:latin typeface="Arial" charset="0"/>
                <a:ea typeface="ＭＳ Ｐゴシック" charset="0"/>
              </a:defRPr>
            </a:lvl9pPr>
          </a:lstStyle>
          <a:p>
            <a:r>
              <a:rPr lang="ja-JP" altLang="en-US">
                <a:solidFill>
                  <a:srgbClr val="FFFFFF"/>
                </a:solidFill>
              </a:rPr>
              <a:t>（４年，山本哲次）</a:t>
            </a:r>
          </a:p>
        </p:txBody>
      </p:sp>
      <p:pic>
        <p:nvPicPr>
          <p:cNvPr id="3" name="movie1.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43608" y="1128819"/>
            <a:ext cx="7620000" cy="5715001"/>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SOT_ca_061120_0715.mpg">
            <a:hlinkClick r:id="" action="ppaction://media"/>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3716338"/>
            <a:ext cx="5546725" cy="277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3" name="Rectangle 11"/>
          <p:cNvSpPr>
            <a:spLocks noChangeArrowheads="1"/>
          </p:cNvSpPr>
          <p:nvPr/>
        </p:nvSpPr>
        <p:spPr bwMode="auto">
          <a:xfrm>
            <a:off x="107950" y="1916113"/>
            <a:ext cx="897572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ja-JP" altLang="en-US" sz="2000" dirty="0"/>
          </a:p>
        </p:txBody>
      </p:sp>
      <p:sp>
        <p:nvSpPr>
          <p:cNvPr id="3084" name="Rectangle 12"/>
          <p:cNvSpPr>
            <a:spLocks noChangeArrowheads="1"/>
          </p:cNvSpPr>
          <p:nvPr/>
        </p:nvSpPr>
        <p:spPr bwMode="auto">
          <a:xfrm>
            <a:off x="568325" y="2852738"/>
            <a:ext cx="8180388" cy="83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defRPr/>
            </a:pPr>
            <a:r>
              <a:rPr lang="ja-JP" altLang="en-US" sz="2400" dirty="0"/>
              <a:t>例　オーロラ，太陽コロナ，宇宙ジェット（銀河ジェット，マイクロクエーサージェット），ブラックホール磁気圏</a:t>
            </a:r>
          </a:p>
        </p:txBody>
      </p:sp>
      <p:sp>
        <p:nvSpPr>
          <p:cNvPr id="3" name="タイトル 2"/>
          <p:cNvSpPr>
            <a:spLocks noGrp="1"/>
          </p:cNvSpPr>
          <p:nvPr>
            <p:ph type="title"/>
          </p:nvPr>
        </p:nvSpPr>
        <p:spPr>
          <a:xfrm>
            <a:off x="468313" y="-100013"/>
            <a:ext cx="8229600" cy="1143001"/>
          </a:xfrm>
        </p:spPr>
        <p:txBody>
          <a:bodyPr/>
          <a:lstStyle/>
          <a:p>
            <a:pPr>
              <a:defRPr/>
            </a:pPr>
            <a:r>
              <a:rPr lang="ja-JP" altLang="en-US" sz="4000" dirty="0"/>
              <a:t>宇宙プラズマ</a:t>
            </a:r>
          </a:p>
        </p:txBody>
      </p:sp>
      <p:sp>
        <p:nvSpPr>
          <p:cNvPr id="3076" name="Text Box 4"/>
          <p:cNvSpPr txBox="1">
            <a:spLocks noChangeArrowheads="1"/>
          </p:cNvSpPr>
          <p:nvPr/>
        </p:nvSpPr>
        <p:spPr bwMode="auto">
          <a:xfrm>
            <a:off x="179388" y="981075"/>
            <a:ext cx="8748712" cy="163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ja-JP" altLang="en-US" sz="2000" dirty="0"/>
              <a:t>長く天文学者を悩ませてきた天体現象や最近の観測により明らかになった奇妙な天体現象の多くにはプラズマと宇宙磁場の相互作用により引き起こされているものがある．プラズマとは電離した気体で，磁場との相互作用が強い。宇宙の９９％以上はプラズマ状態にある。また，宇宙において磁場はいままで思われていたよりも遍在する．</a:t>
            </a:r>
          </a:p>
        </p:txBody>
      </p:sp>
      <p:sp>
        <p:nvSpPr>
          <p:cNvPr id="26630" name="テキスト ボックス 1"/>
          <p:cNvSpPr txBox="1">
            <a:spLocks noChangeArrowheads="1"/>
          </p:cNvSpPr>
          <p:nvPr/>
        </p:nvSpPr>
        <p:spPr bwMode="auto">
          <a:xfrm>
            <a:off x="3276600" y="6478588"/>
            <a:ext cx="5838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800">
                <a:solidFill>
                  <a:schemeClr val="tx1"/>
                </a:solidFill>
                <a:latin typeface="Arial" charset="0"/>
                <a:ea typeface="ＭＳ Ｐゴシック" charset="0"/>
                <a:cs typeface="ＭＳ Ｐゴシック" charset="0"/>
              </a:defRPr>
            </a:lvl1pPr>
            <a:lvl2pPr marL="742950" indent="-285750">
              <a:defRPr kumimoji="1" sz="2800">
                <a:solidFill>
                  <a:schemeClr val="tx1"/>
                </a:solidFill>
                <a:latin typeface="Arial" charset="0"/>
                <a:ea typeface="ＭＳ Ｐゴシック" charset="0"/>
              </a:defRPr>
            </a:lvl2pPr>
            <a:lvl3pPr marL="1143000" indent="-228600">
              <a:defRPr kumimoji="1" sz="2800">
                <a:solidFill>
                  <a:schemeClr val="tx1"/>
                </a:solidFill>
                <a:latin typeface="Arial" charset="0"/>
                <a:ea typeface="ＭＳ Ｐゴシック" charset="0"/>
              </a:defRPr>
            </a:lvl3pPr>
            <a:lvl4pPr marL="1600200" indent="-228600">
              <a:defRPr kumimoji="1" sz="2800">
                <a:solidFill>
                  <a:schemeClr val="tx1"/>
                </a:solidFill>
                <a:latin typeface="Arial" charset="0"/>
                <a:ea typeface="ＭＳ Ｐゴシック" charset="0"/>
              </a:defRPr>
            </a:lvl4pPr>
            <a:lvl5pPr marL="2057400" indent="-228600">
              <a:defRPr kumimoji="1" sz="2800">
                <a:solidFill>
                  <a:schemeClr val="tx1"/>
                </a:solidFill>
                <a:latin typeface="Arial" charset="0"/>
                <a:ea typeface="ＭＳ Ｐゴシック" charset="0"/>
              </a:defRPr>
            </a:lvl5pPr>
            <a:lvl6pPr marL="2514600" indent="-228600" fontAlgn="base">
              <a:spcBef>
                <a:spcPct val="0"/>
              </a:spcBef>
              <a:spcAft>
                <a:spcPct val="0"/>
              </a:spcAft>
              <a:defRPr kumimoji="1" sz="2800">
                <a:solidFill>
                  <a:schemeClr val="tx1"/>
                </a:solidFill>
                <a:latin typeface="Arial" charset="0"/>
                <a:ea typeface="ＭＳ Ｐゴシック" charset="0"/>
              </a:defRPr>
            </a:lvl6pPr>
            <a:lvl7pPr marL="2971800" indent="-228600" fontAlgn="base">
              <a:spcBef>
                <a:spcPct val="0"/>
              </a:spcBef>
              <a:spcAft>
                <a:spcPct val="0"/>
              </a:spcAft>
              <a:defRPr kumimoji="1" sz="2800">
                <a:solidFill>
                  <a:schemeClr val="tx1"/>
                </a:solidFill>
                <a:latin typeface="Arial" charset="0"/>
                <a:ea typeface="ＭＳ Ｐゴシック" charset="0"/>
              </a:defRPr>
            </a:lvl7pPr>
            <a:lvl8pPr marL="3429000" indent="-228600" fontAlgn="base">
              <a:spcBef>
                <a:spcPct val="0"/>
              </a:spcBef>
              <a:spcAft>
                <a:spcPct val="0"/>
              </a:spcAft>
              <a:defRPr kumimoji="1" sz="2800">
                <a:solidFill>
                  <a:schemeClr val="tx1"/>
                </a:solidFill>
                <a:latin typeface="Arial" charset="0"/>
                <a:ea typeface="ＭＳ Ｐゴシック" charset="0"/>
              </a:defRPr>
            </a:lvl8pPr>
            <a:lvl9pPr marL="3886200" indent="-228600" fontAlgn="base">
              <a:spcBef>
                <a:spcPct val="0"/>
              </a:spcBef>
              <a:spcAft>
                <a:spcPct val="0"/>
              </a:spcAft>
              <a:defRPr kumimoji="1" sz="2800">
                <a:solidFill>
                  <a:schemeClr val="tx1"/>
                </a:solidFill>
                <a:latin typeface="Arial" charset="0"/>
                <a:ea typeface="ＭＳ Ｐゴシック" charset="0"/>
              </a:defRPr>
            </a:lvl9pPr>
          </a:lstStyle>
          <a:p>
            <a:r>
              <a:rPr lang="ja-JP" altLang="en-US" sz="1800"/>
              <a:t>太陽コロナの磁力線に沿って移動するプラズマ（「ひので」）</a:t>
            </a:r>
          </a:p>
        </p:txBody>
      </p:sp>
      <p:pic>
        <p:nvPicPr>
          <p:cNvPr id="5" name="SOT_ca_061120_0715.mpg">
            <a:hlinkClick r:id="" action="ppaction://media"/>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844675"/>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SOT_ca_061120_0715.mpg">
            <a:hlinkClick r:id="" action="ppaction://media"/>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31913" y="3716338"/>
            <a:ext cx="5546725" cy="277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3" name="Rectangle 11"/>
          <p:cNvSpPr>
            <a:spLocks noChangeArrowheads="1"/>
          </p:cNvSpPr>
          <p:nvPr/>
        </p:nvSpPr>
        <p:spPr bwMode="auto">
          <a:xfrm>
            <a:off x="107950" y="1916113"/>
            <a:ext cx="897572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ja-JP" altLang="en-US" sz="2000" dirty="0"/>
          </a:p>
        </p:txBody>
      </p:sp>
      <p:sp>
        <p:nvSpPr>
          <p:cNvPr id="3084" name="Rectangle 12"/>
          <p:cNvSpPr>
            <a:spLocks noChangeArrowheads="1"/>
          </p:cNvSpPr>
          <p:nvPr/>
        </p:nvSpPr>
        <p:spPr bwMode="auto">
          <a:xfrm>
            <a:off x="568325" y="2852738"/>
            <a:ext cx="8180388" cy="83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defRPr/>
            </a:pPr>
            <a:r>
              <a:rPr lang="ja-JP" altLang="en-US" sz="2400" dirty="0"/>
              <a:t>例　オーロラ，太陽コロナ，宇宙ジェット（銀河ジェット，マイクロクエーサージェット），ブラックホール磁気圏</a:t>
            </a:r>
          </a:p>
        </p:txBody>
      </p:sp>
      <p:sp>
        <p:nvSpPr>
          <p:cNvPr id="3" name="タイトル 2"/>
          <p:cNvSpPr>
            <a:spLocks noGrp="1"/>
          </p:cNvSpPr>
          <p:nvPr>
            <p:ph type="title"/>
          </p:nvPr>
        </p:nvSpPr>
        <p:spPr>
          <a:xfrm>
            <a:off x="468313" y="-100013"/>
            <a:ext cx="8229600" cy="1143001"/>
          </a:xfrm>
        </p:spPr>
        <p:txBody>
          <a:bodyPr/>
          <a:lstStyle/>
          <a:p>
            <a:pPr>
              <a:defRPr/>
            </a:pPr>
            <a:r>
              <a:rPr lang="ja-JP" altLang="en-US" sz="4000" dirty="0"/>
              <a:t>宇宙プラズマ</a:t>
            </a:r>
          </a:p>
        </p:txBody>
      </p:sp>
      <p:sp>
        <p:nvSpPr>
          <p:cNvPr id="3076" name="Text Box 4"/>
          <p:cNvSpPr txBox="1">
            <a:spLocks noChangeArrowheads="1"/>
          </p:cNvSpPr>
          <p:nvPr/>
        </p:nvSpPr>
        <p:spPr bwMode="auto">
          <a:xfrm>
            <a:off x="179388" y="981075"/>
            <a:ext cx="8748712" cy="163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ja-JP" altLang="en-US" sz="2000" dirty="0"/>
              <a:t>長く天文学者を悩ませてきた天体現象や最近の観測により明らかになった奇妙な天体現象の多くにはプラズマと宇宙磁場の相互作用により引き起こされているものがある．プラズマとは電離した気体で，磁場との相互作用が強い。宇宙の９９％以上はプラズマ状態にある。また，宇宙において磁場はいままで思われていたよりも遍在する．</a:t>
            </a:r>
          </a:p>
        </p:txBody>
      </p:sp>
      <p:sp>
        <p:nvSpPr>
          <p:cNvPr id="26630" name="テキスト ボックス 1"/>
          <p:cNvSpPr txBox="1">
            <a:spLocks noChangeArrowheads="1"/>
          </p:cNvSpPr>
          <p:nvPr/>
        </p:nvSpPr>
        <p:spPr bwMode="auto">
          <a:xfrm>
            <a:off x="3276600" y="6478588"/>
            <a:ext cx="5838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800">
                <a:solidFill>
                  <a:schemeClr val="tx1"/>
                </a:solidFill>
                <a:latin typeface="Arial" charset="0"/>
                <a:ea typeface="ＭＳ Ｐゴシック" charset="0"/>
                <a:cs typeface="ＭＳ Ｐゴシック" charset="0"/>
              </a:defRPr>
            </a:lvl1pPr>
            <a:lvl2pPr marL="742950" indent="-285750">
              <a:defRPr kumimoji="1" sz="2800">
                <a:solidFill>
                  <a:schemeClr val="tx1"/>
                </a:solidFill>
                <a:latin typeface="Arial" charset="0"/>
                <a:ea typeface="ＭＳ Ｐゴシック" charset="0"/>
              </a:defRPr>
            </a:lvl2pPr>
            <a:lvl3pPr marL="1143000" indent="-228600">
              <a:defRPr kumimoji="1" sz="2800">
                <a:solidFill>
                  <a:schemeClr val="tx1"/>
                </a:solidFill>
                <a:latin typeface="Arial" charset="0"/>
                <a:ea typeface="ＭＳ Ｐゴシック" charset="0"/>
              </a:defRPr>
            </a:lvl3pPr>
            <a:lvl4pPr marL="1600200" indent="-228600">
              <a:defRPr kumimoji="1" sz="2800">
                <a:solidFill>
                  <a:schemeClr val="tx1"/>
                </a:solidFill>
                <a:latin typeface="Arial" charset="0"/>
                <a:ea typeface="ＭＳ Ｐゴシック" charset="0"/>
              </a:defRPr>
            </a:lvl4pPr>
            <a:lvl5pPr marL="2057400" indent="-228600">
              <a:defRPr kumimoji="1" sz="2800">
                <a:solidFill>
                  <a:schemeClr val="tx1"/>
                </a:solidFill>
                <a:latin typeface="Arial" charset="0"/>
                <a:ea typeface="ＭＳ Ｐゴシック" charset="0"/>
              </a:defRPr>
            </a:lvl5pPr>
            <a:lvl6pPr marL="2514600" indent="-228600" fontAlgn="base">
              <a:spcBef>
                <a:spcPct val="0"/>
              </a:spcBef>
              <a:spcAft>
                <a:spcPct val="0"/>
              </a:spcAft>
              <a:defRPr kumimoji="1" sz="2800">
                <a:solidFill>
                  <a:schemeClr val="tx1"/>
                </a:solidFill>
                <a:latin typeface="Arial" charset="0"/>
                <a:ea typeface="ＭＳ Ｐゴシック" charset="0"/>
              </a:defRPr>
            </a:lvl6pPr>
            <a:lvl7pPr marL="2971800" indent="-228600" fontAlgn="base">
              <a:spcBef>
                <a:spcPct val="0"/>
              </a:spcBef>
              <a:spcAft>
                <a:spcPct val="0"/>
              </a:spcAft>
              <a:defRPr kumimoji="1" sz="2800">
                <a:solidFill>
                  <a:schemeClr val="tx1"/>
                </a:solidFill>
                <a:latin typeface="Arial" charset="0"/>
                <a:ea typeface="ＭＳ Ｐゴシック" charset="0"/>
              </a:defRPr>
            </a:lvl7pPr>
            <a:lvl8pPr marL="3429000" indent="-228600" fontAlgn="base">
              <a:spcBef>
                <a:spcPct val="0"/>
              </a:spcBef>
              <a:spcAft>
                <a:spcPct val="0"/>
              </a:spcAft>
              <a:defRPr kumimoji="1" sz="2800">
                <a:solidFill>
                  <a:schemeClr val="tx1"/>
                </a:solidFill>
                <a:latin typeface="Arial" charset="0"/>
                <a:ea typeface="ＭＳ Ｐゴシック" charset="0"/>
              </a:defRPr>
            </a:lvl8pPr>
            <a:lvl9pPr marL="3886200" indent="-228600" fontAlgn="base">
              <a:spcBef>
                <a:spcPct val="0"/>
              </a:spcBef>
              <a:spcAft>
                <a:spcPct val="0"/>
              </a:spcAft>
              <a:defRPr kumimoji="1" sz="2800">
                <a:solidFill>
                  <a:schemeClr val="tx1"/>
                </a:solidFill>
                <a:latin typeface="Arial" charset="0"/>
                <a:ea typeface="ＭＳ Ｐゴシック" charset="0"/>
              </a:defRPr>
            </a:lvl9pPr>
          </a:lstStyle>
          <a:p>
            <a:r>
              <a:rPr lang="ja-JP" altLang="en-US" sz="1800"/>
              <a:t>太陽コロナの磁力線に沿って移動するプラズマ（「ひので」）</a:t>
            </a:r>
          </a:p>
        </p:txBody>
      </p:sp>
      <p:pic>
        <p:nvPicPr>
          <p:cNvPr id="5" name="SOT_ca_061120_0715.mpg">
            <a:hlinkClick r:id="" action="ppaction://media"/>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844675"/>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T_ca_061120_0715.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 y="1844824"/>
            <a:ext cx="9144001" cy="4572000"/>
          </a:xfrm>
          <a:prstGeom prst="rect">
            <a:avLst/>
          </a:prstGeom>
        </p:spPr>
      </p:pic>
    </p:spTree>
    <p:extLst>
      <p:ext uri="{BB962C8B-B14F-4D97-AF65-F5344CB8AC3E}">
        <p14:creationId xmlns:p14="http://schemas.microsoft.com/office/powerpoint/2010/main" val="34857428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video>
              <p:cMediaNode vol="80000">
                <p:cTn id="13"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UnifiedModel"/>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t="3267"/>
          <a:stretch>
            <a:fillRect/>
          </a:stretch>
        </p:blipFill>
        <p:spPr bwMode="auto">
          <a:xfrm>
            <a:off x="395288" y="1284288"/>
            <a:ext cx="4546600" cy="508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pic>
      <p:sp>
        <p:nvSpPr>
          <p:cNvPr id="10" name="Rectangle 7"/>
          <p:cNvSpPr>
            <a:spLocks noChangeArrowheads="1"/>
          </p:cNvSpPr>
          <p:nvPr/>
        </p:nvSpPr>
        <p:spPr bwMode="auto">
          <a:xfrm>
            <a:off x="612775" y="2447925"/>
            <a:ext cx="1006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ja-JP" sz="2400">
                <a:solidFill>
                  <a:schemeClr val="accent2"/>
                </a:solidFill>
              </a:rPr>
              <a:t>γ&gt;10</a:t>
            </a:r>
          </a:p>
        </p:txBody>
      </p:sp>
      <p:sp>
        <p:nvSpPr>
          <p:cNvPr id="11" name="Text Box 9"/>
          <p:cNvSpPr txBox="1">
            <a:spLocks noChangeArrowheads="1"/>
          </p:cNvSpPr>
          <p:nvPr/>
        </p:nvSpPr>
        <p:spPr bwMode="auto">
          <a:xfrm>
            <a:off x="914400" y="2568575"/>
            <a:ext cx="361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ja-JP" sz="2400">
                <a:solidFill>
                  <a:srgbClr val="000099"/>
                </a:solidFill>
              </a:rPr>
              <a:t>~</a:t>
            </a:r>
          </a:p>
        </p:txBody>
      </p:sp>
      <p:sp>
        <p:nvSpPr>
          <p:cNvPr id="12" name="Text Box 83"/>
          <p:cNvSpPr txBox="1">
            <a:spLocks noChangeArrowheads="1"/>
          </p:cNvSpPr>
          <p:nvPr/>
        </p:nvSpPr>
        <p:spPr bwMode="auto">
          <a:xfrm>
            <a:off x="461963" y="4197350"/>
            <a:ext cx="1058862"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ja-JP" altLang="en-US" sz="1800"/>
              <a:t>ガス円盤</a:t>
            </a:r>
          </a:p>
        </p:txBody>
      </p:sp>
      <p:sp>
        <p:nvSpPr>
          <p:cNvPr id="13" name="Text Box 90"/>
          <p:cNvSpPr txBox="1">
            <a:spLocks noChangeArrowheads="1"/>
          </p:cNvSpPr>
          <p:nvPr/>
        </p:nvSpPr>
        <p:spPr bwMode="auto">
          <a:xfrm>
            <a:off x="1808163" y="2962275"/>
            <a:ext cx="86995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ja-JP" altLang="en-US" sz="1800"/>
              <a:t>母銀河</a:t>
            </a:r>
          </a:p>
        </p:txBody>
      </p:sp>
      <p:sp>
        <p:nvSpPr>
          <p:cNvPr id="14" name="Text Box 92"/>
          <p:cNvSpPr txBox="1">
            <a:spLocks noChangeArrowheads="1"/>
          </p:cNvSpPr>
          <p:nvPr/>
        </p:nvSpPr>
        <p:spPr bwMode="auto">
          <a:xfrm>
            <a:off x="39688" y="3235325"/>
            <a:ext cx="488950" cy="13843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a:spAutoFit/>
          </a:bodyPr>
          <a:lstStyle/>
          <a:p>
            <a:pPr>
              <a:defRPr/>
            </a:pPr>
            <a:r>
              <a:rPr lang="ja-JP" altLang="en-US" sz="2000"/>
              <a:t>数百光年</a:t>
            </a:r>
          </a:p>
        </p:txBody>
      </p:sp>
      <p:sp>
        <p:nvSpPr>
          <p:cNvPr id="15" name="Rectangle 97"/>
          <p:cNvSpPr>
            <a:spLocks noChangeArrowheads="1"/>
          </p:cNvSpPr>
          <p:nvPr/>
        </p:nvSpPr>
        <p:spPr bwMode="auto">
          <a:xfrm>
            <a:off x="2700338" y="1052513"/>
            <a:ext cx="2592387" cy="540067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ja-JP" altLang="en-US"/>
          </a:p>
        </p:txBody>
      </p:sp>
      <p:sp>
        <p:nvSpPr>
          <p:cNvPr id="18" name="Text Box 86"/>
          <p:cNvSpPr txBox="1">
            <a:spLocks noChangeArrowheads="1"/>
          </p:cNvSpPr>
          <p:nvPr/>
        </p:nvSpPr>
        <p:spPr bwMode="auto">
          <a:xfrm>
            <a:off x="1679575" y="2357438"/>
            <a:ext cx="1331913"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ja-JP" altLang="en-US" sz="1800"/>
              <a:t>宇宙ジェット</a:t>
            </a:r>
          </a:p>
        </p:txBody>
      </p:sp>
      <p:sp>
        <p:nvSpPr>
          <p:cNvPr id="2" name="タイトル 1"/>
          <p:cNvSpPr>
            <a:spLocks noGrp="1"/>
          </p:cNvSpPr>
          <p:nvPr>
            <p:ph type="title"/>
          </p:nvPr>
        </p:nvSpPr>
        <p:spPr>
          <a:xfrm>
            <a:off x="468313" y="115888"/>
            <a:ext cx="8229600" cy="1143000"/>
          </a:xfrm>
        </p:spPr>
        <p:txBody>
          <a:bodyPr/>
          <a:lstStyle/>
          <a:p>
            <a:pPr>
              <a:defRPr/>
            </a:pPr>
            <a:r>
              <a:rPr lang="ja-JP" altLang="en-US" sz="3600" dirty="0"/>
              <a:t>銀河ジェット：巨大楕円銀河</a:t>
            </a:r>
            <a:r>
              <a:rPr lang="en-US" altLang="ja-JP" sz="3600" dirty="0"/>
              <a:t>M</a:t>
            </a:r>
            <a:r>
              <a:rPr lang="ja-JP" altLang="en-US" sz="3600" dirty="0"/>
              <a:t>８７ジェット</a:t>
            </a:r>
          </a:p>
        </p:txBody>
      </p:sp>
      <p:pic>
        <p:nvPicPr>
          <p:cNvPr id="6" name="Picture 3" descr="M87_Ob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7075" y="1052513"/>
            <a:ext cx="4608513" cy="566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 uri="{FAA26D3D-D897-4be2-8F04-BA451C77F1D7}">
              <ma14:placeholderFlag xmlns:ma14="http://schemas.microsoft.com/office/mac/drawingml/2011/main" val="1"/>
            </a:ext>
          </a:extLst>
        </p:spPr>
      </p:pic>
      <p:sp>
        <p:nvSpPr>
          <p:cNvPr id="7" name="Text Box 4"/>
          <p:cNvSpPr txBox="1">
            <a:spLocks noChangeArrowheads="1"/>
          </p:cNvSpPr>
          <p:nvPr/>
        </p:nvSpPr>
        <p:spPr bwMode="auto">
          <a:xfrm>
            <a:off x="2555875" y="6459538"/>
            <a:ext cx="2447925"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altLang="ja-JP" sz="1800" dirty="0"/>
              <a:t>F, Owen, J. Biretta</a:t>
            </a:r>
          </a:p>
        </p:txBody>
      </p:sp>
      <p:sp>
        <p:nvSpPr>
          <p:cNvPr id="17" name="Text Box 80"/>
          <p:cNvSpPr txBox="1">
            <a:spLocks noChangeArrowheads="1"/>
          </p:cNvSpPr>
          <p:nvPr/>
        </p:nvSpPr>
        <p:spPr bwMode="auto">
          <a:xfrm>
            <a:off x="1625600" y="4335463"/>
            <a:ext cx="2349500" cy="5857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ja-JP" altLang="en-US" sz="1600" dirty="0"/>
              <a:t>超巨大ブラックホール</a:t>
            </a:r>
            <a:endParaRPr lang="en-US" altLang="ja-JP" sz="1600" dirty="0"/>
          </a:p>
          <a:p>
            <a:pPr>
              <a:defRPr/>
            </a:pPr>
            <a:r>
              <a:rPr lang="ja-JP" altLang="en-US" sz="1600" dirty="0"/>
              <a:t>（太陽質量の</a:t>
            </a:r>
            <a:r>
              <a:rPr lang="en-US" altLang="ja-JP" sz="1600" dirty="0"/>
              <a:t>1</a:t>
            </a:r>
            <a:r>
              <a:rPr lang="ja-JP" altLang="en-US" sz="1600" dirty="0"/>
              <a:t>億倍程度）</a:t>
            </a:r>
          </a:p>
        </p:txBody>
      </p:sp>
      <p:cxnSp>
        <p:nvCxnSpPr>
          <p:cNvPr id="20" name="直線コネクタ 19"/>
          <p:cNvCxnSpPr/>
          <p:nvPr/>
        </p:nvCxnSpPr>
        <p:spPr>
          <a:xfrm flipH="1" flipV="1">
            <a:off x="1835150" y="3644900"/>
            <a:ext cx="3024188" cy="25923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2" name="直線コネクタ 21"/>
          <p:cNvCxnSpPr/>
          <p:nvPr/>
        </p:nvCxnSpPr>
        <p:spPr>
          <a:xfrm flipH="1" flipV="1">
            <a:off x="1835150" y="4149725"/>
            <a:ext cx="3024188" cy="21590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325" y="1511300"/>
            <a:ext cx="9144000" cy="498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Grp="1" noChangeArrowheads="1"/>
          </p:cNvSpPr>
          <p:nvPr>
            <p:ph type="title"/>
          </p:nvPr>
        </p:nvSpPr>
        <p:spPr>
          <a:xfrm>
            <a:off x="622300" y="176213"/>
            <a:ext cx="8001000" cy="1200150"/>
          </a:xfrm>
          <a:solidFill>
            <a:schemeClr val="bg1"/>
          </a:solidFill>
        </p:spPr>
        <p:txBody>
          <a:bodyPr>
            <a:spAutoFit/>
          </a:bodyPr>
          <a:lstStyle/>
          <a:p>
            <a:pPr>
              <a:defRPr/>
            </a:pPr>
            <a:r>
              <a:rPr kumimoji="0" lang="en-US" altLang="ja-JP" sz="3600" dirty="0">
                <a:solidFill>
                  <a:srgbClr val="000000"/>
                </a:solidFill>
              </a:rPr>
              <a:t>Radio observation of relativistic jet from core region of M87.</a:t>
            </a:r>
            <a:endParaRPr kumimoji="0" lang="ja-JP" altLang="en-US" sz="3600" dirty="0">
              <a:solidFill>
                <a:srgbClr val="000000"/>
              </a:solidFill>
            </a:endParaRPr>
          </a:p>
        </p:txBody>
      </p:sp>
      <p:sp>
        <p:nvSpPr>
          <p:cNvPr id="318467" name="Rectangle 13"/>
          <p:cNvSpPr>
            <a:spLocks/>
          </p:cNvSpPr>
          <p:nvPr/>
        </p:nvSpPr>
        <p:spPr bwMode="auto">
          <a:xfrm>
            <a:off x="166688" y="1757363"/>
            <a:ext cx="4909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40638" bIns="0">
            <a:spAutoFit/>
          </a:bodyPr>
          <a:lstStyle/>
          <a:p>
            <a:pPr marL="39688"/>
            <a:r>
              <a:rPr lang="ja-JP" altLang="en-US" sz="2400">
                <a:solidFill>
                  <a:schemeClr val="bg1"/>
                </a:solidFill>
                <a:cs typeface="Arial" charset="0"/>
              </a:rPr>
              <a:t>ローレンツ因子</a:t>
            </a:r>
            <a:r>
              <a:rPr lang="en-US" altLang="ja-JP" sz="2400" dirty="0">
                <a:solidFill>
                  <a:schemeClr val="bg1"/>
                </a:solidFill>
                <a:cs typeface="Arial" charset="0"/>
              </a:rPr>
              <a:t>:</a:t>
            </a:r>
            <a:r>
              <a:rPr lang="ja-JP" altLang="en-US" sz="2400">
                <a:solidFill>
                  <a:schemeClr val="bg1"/>
                </a:solidFill>
                <a:latin typeface="ＭＳ Ｐゴシック" charset="0"/>
                <a:sym typeface="ＭＳ Ｐゴシック" charset="0"/>
              </a:rPr>
              <a:t>　</a:t>
            </a:r>
            <a:r>
              <a:rPr lang="en-US" altLang="ja-JP" sz="2400" dirty="0" err="1">
                <a:solidFill>
                  <a:schemeClr val="bg1"/>
                </a:solidFill>
                <a:latin typeface="Symbol" charset="0"/>
                <a:cs typeface="Symbol" charset="0"/>
                <a:sym typeface="Symbol" charset="0"/>
              </a:rPr>
              <a:t>γ</a:t>
            </a:r>
            <a:r>
              <a:rPr lang="en-US" altLang="ja-JP" sz="2400" baseline="-19000" dirty="0" err="1">
                <a:solidFill>
                  <a:schemeClr val="bg1"/>
                </a:solidFill>
                <a:cs typeface="Arial" charset="0"/>
              </a:rPr>
              <a:t>soc</a:t>
            </a:r>
            <a:r>
              <a:rPr lang="en-US" altLang="ja-JP" sz="2400" dirty="0">
                <a:solidFill>
                  <a:schemeClr val="bg1"/>
                </a:solidFill>
                <a:cs typeface="Arial" charset="0"/>
              </a:rPr>
              <a:t> &gt; </a:t>
            </a:r>
            <a:r>
              <a:rPr lang="en-US" altLang="ja-JP" sz="2400" dirty="0" err="1">
                <a:solidFill>
                  <a:schemeClr val="bg1"/>
                </a:solidFill>
                <a:cs typeface="Arial" charset="0"/>
              </a:rPr>
              <a:t>v</a:t>
            </a:r>
            <a:r>
              <a:rPr lang="en-US" altLang="ja-JP" sz="2400" baseline="-19000" dirty="0" err="1">
                <a:solidFill>
                  <a:schemeClr val="bg1"/>
                </a:solidFill>
                <a:cs typeface="Arial" charset="0"/>
              </a:rPr>
              <a:t>obs</a:t>
            </a:r>
            <a:r>
              <a:rPr lang="en-US" altLang="ja-JP" sz="2400" dirty="0">
                <a:solidFill>
                  <a:schemeClr val="bg1"/>
                </a:solidFill>
                <a:cs typeface="Arial" charset="0"/>
              </a:rPr>
              <a:t>/c =5.5 ~ 6</a:t>
            </a:r>
          </a:p>
        </p:txBody>
      </p:sp>
      <p:sp>
        <p:nvSpPr>
          <p:cNvPr id="318468" name="Rectangle 15"/>
          <p:cNvSpPr>
            <a:spLocks/>
          </p:cNvSpPr>
          <p:nvPr/>
        </p:nvSpPr>
        <p:spPr bwMode="auto">
          <a:xfrm>
            <a:off x="1835696" y="2276872"/>
            <a:ext cx="387894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40638" bIns="0">
            <a:spAutoFit/>
          </a:bodyPr>
          <a:lstStyle/>
          <a:p>
            <a:pPr marL="39688"/>
            <a:r>
              <a:rPr lang="ja-JP" altLang="en-US" sz="2700">
                <a:solidFill>
                  <a:schemeClr val="bg1"/>
                </a:solidFill>
                <a:cs typeface="Arial" charset="0"/>
              </a:rPr>
              <a:t>相対論的ジェット（</a:t>
            </a:r>
            <a:r>
              <a:rPr lang="en-US" altLang="ja-JP" dirty="0" err="1">
                <a:solidFill>
                  <a:schemeClr val="bg1"/>
                </a:solidFill>
                <a:cs typeface="Arial" charset="0"/>
              </a:rPr>
              <a:t>v</a:t>
            </a:r>
            <a:r>
              <a:rPr lang="en-US" altLang="ja-JP" baseline="-19000" dirty="0" err="1">
                <a:solidFill>
                  <a:schemeClr val="bg1"/>
                </a:solidFill>
                <a:cs typeface="Arial" charset="0"/>
              </a:rPr>
              <a:t>j</a:t>
            </a:r>
            <a:r>
              <a:rPr lang="en-US" altLang="ja-JP" baseline="-19000" dirty="0" err="1">
                <a:cs typeface="Arial" charset="0"/>
              </a:rPr>
              <a:t>et</a:t>
            </a:r>
            <a:r>
              <a:rPr lang="en-US" altLang="ja-JP" dirty="0">
                <a:solidFill>
                  <a:schemeClr val="bg1"/>
                </a:solidFill>
                <a:cs typeface="Arial" charset="0"/>
              </a:rPr>
              <a:t> </a:t>
            </a:r>
            <a:r>
              <a:rPr lang="en-US" altLang="ja-JP" dirty="0">
                <a:cs typeface="Arial" charset="0"/>
              </a:rPr>
              <a:t>~ c</a:t>
            </a:r>
            <a:r>
              <a:rPr lang="ja-JP" altLang="en-US" sz="2700">
                <a:cs typeface="Arial" charset="0"/>
              </a:rPr>
              <a:t>）</a:t>
            </a:r>
            <a:endParaRPr lang="en-US" altLang="ja-JP" sz="2700" dirty="0">
              <a:cs typeface="Arial" charset="0"/>
            </a:endParaRPr>
          </a:p>
        </p:txBody>
      </p:sp>
      <p:sp>
        <p:nvSpPr>
          <p:cNvPr id="318469" name="AutoShape 16"/>
          <p:cNvSpPr>
            <a:spLocks/>
          </p:cNvSpPr>
          <p:nvPr/>
        </p:nvSpPr>
        <p:spPr bwMode="auto">
          <a:xfrm>
            <a:off x="1165225" y="2308225"/>
            <a:ext cx="536575" cy="357188"/>
          </a:xfrm>
          <a:prstGeom prst="rightArrow">
            <a:avLst>
              <a:gd name="adj1" fmla="val 50000"/>
              <a:gd name="adj2" fmla="val 46318"/>
            </a:avLst>
          </a:prstGeom>
          <a:solidFill>
            <a:srgbClr val="FFFFFF"/>
          </a:solidFill>
          <a:ln w="9525">
            <a:solidFill>
              <a:schemeClr val="tx1"/>
            </a:solidFill>
            <a:round/>
            <a:headEnd/>
            <a:tailEnd/>
          </a:ln>
        </p:spPr>
        <p:txBody>
          <a:bodyPr lIns="0" tIns="0" rIns="0" bIns="0"/>
          <a:lstStyle/>
          <a:p>
            <a:endParaRPr lang="ja-JP" altLang="en-US">
              <a:solidFill>
                <a:schemeClr val="bg1"/>
              </a:solidFill>
            </a:endParaRPr>
          </a:p>
        </p:txBody>
      </p:sp>
      <p:sp>
        <p:nvSpPr>
          <p:cNvPr id="2" name="テキスト ボックス 1">
            <a:extLst>
              <a:ext uri="{FF2B5EF4-FFF2-40B4-BE49-F238E27FC236}">
                <a16:creationId xmlns:a16="http://schemas.microsoft.com/office/drawing/2014/main" xmlns="" id="{A03F4CD3-65CF-1244-A557-FA713D098E11}"/>
              </a:ext>
            </a:extLst>
          </p:cNvPr>
          <p:cNvSpPr txBox="1"/>
          <p:nvPr/>
        </p:nvSpPr>
        <p:spPr>
          <a:xfrm>
            <a:off x="7236296" y="4941168"/>
            <a:ext cx="1620957" cy="523220"/>
          </a:xfrm>
          <a:prstGeom prst="rect">
            <a:avLst/>
          </a:prstGeom>
          <a:noFill/>
        </p:spPr>
        <p:txBody>
          <a:bodyPr wrap="none" rtlCol="0">
            <a:spAutoFit/>
          </a:bodyPr>
          <a:lstStyle/>
          <a:p>
            <a:r>
              <a:rPr kumimoji="1" lang="ja-JP" altLang="en-US">
                <a:solidFill>
                  <a:schemeClr val="bg1"/>
                </a:solidFill>
              </a:rPr>
              <a:t>電波観測</a:t>
            </a:r>
          </a:p>
        </p:txBody>
      </p:sp>
      <p:grpSp>
        <p:nvGrpSpPr>
          <p:cNvPr id="27" name="図形グループ 26"/>
          <p:cNvGrpSpPr>
            <a:grpSpLocks/>
          </p:cNvGrpSpPr>
          <p:nvPr/>
        </p:nvGrpSpPr>
        <p:grpSpPr bwMode="auto">
          <a:xfrm>
            <a:off x="3911600" y="2927350"/>
            <a:ext cx="5014913" cy="5248275"/>
            <a:chOff x="5564188" y="4162425"/>
            <a:chExt cx="7131050" cy="7464425"/>
          </a:xfrm>
        </p:grpSpPr>
        <p:cxnSp>
          <p:nvCxnSpPr>
            <p:cNvPr id="3" name="直線コネクタ 2"/>
            <p:cNvCxnSpPr>
              <a:stCxn id="23581" idx="1"/>
            </p:cNvCxnSpPr>
            <p:nvPr/>
          </p:nvCxnSpPr>
          <p:spPr bwMode="auto">
            <a:xfrm>
              <a:off x="5573218" y="4266286"/>
              <a:ext cx="2225772" cy="1402120"/>
            </a:xfrm>
            <a:prstGeom prst="line">
              <a:avLst/>
            </a:prstGeom>
            <a:solidFill>
              <a:srgbClr val="BBE0E3"/>
            </a:solidFill>
            <a:ln w="381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 name="直線コネクタ 6"/>
            <p:cNvCxnSpPr>
              <a:stCxn id="23581" idx="3"/>
            </p:cNvCxnSpPr>
            <p:nvPr/>
          </p:nvCxnSpPr>
          <p:spPr bwMode="auto">
            <a:xfrm>
              <a:off x="5855390" y="4162425"/>
              <a:ext cx="5544114" cy="137729"/>
            </a:xfrm>
            <a:prstGeom prst="line">
              <a:avLst/>
            </a:prstGeom>
            <a:solidFill>
              <a:srgbClr val="BBE0E3"/>
            </a:solidFill>
            <a:ln w="381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3581" name="正方形/長方形 1"/>
            <p:cNvSpPr>
              <a:spLocks noChangeArrowheads="1"/>
            </p:cNvSpPr>
            <p:nvPr/>
          </p:nvSpPr>
          <p:spPr bwMode="auto">
            <a:xfrm rot="-1197581">
              <a:off x="5564188" y="4189413"/>
              <a:ext cx="301625" cy="49212"/>
            </a:xfrm>
            <a:prstGeom prst="rect">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pic>
          <p:nvPicPr>
            <p:cNvPr id="23582" name="Picture 4"/>
            <p:cNvPicPr>
              <a:picLocks noChangeArrowheads="1"/>
            </p:cNvPicPr>
            <p:nvPr/>
          </p:nvPicPr>
          <p:blipFill>
            <a:blip r:embed="rId3">
              <a:extLst>
                <a:ext uri="{28A0092B-C50C-407E-A947-70E740481C1C}">
                  <a14:useLocalDpi xmlns:a14="http://schemas.microsoft.com/office/drawing/2010/main" val="0"/>
                </a:ext>
              </a:extLst>
            </a:blip>
            <a:srcRect t="36417" r="9180" b="-36417"/>
            <a:stretch>
              <a:fillRect/>
            </a:stretch>
          </p:blipFill>
          <p:spPr bwMode="auto">
            <a:xfrm rot="-1197581">
              <a:off x="8015288" y="4897438"/>
              <a:ext cx="4679950" cy="672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 name="テキスト ボックス 5"/>
          <p:cNvSpPr txBox="1">
            <a:spLocks noChangeArrowheads="1"/>
          </p:cNvSpPr>
          <p:nvPr/>
        </p:nvSpPr>
        <p:spPr bwMode="auto">
          <a:xfrm rot="-1172945">
            <a:off x="5329633" y="3143061"/>
            <a:ext cx="2053441" cy="449641"/>
          </a:xfrm>
          <a:prstGeom prst="rect">
            <a:avLst/>
          </a:prstGeom>
          <a:solidFill>
            <a:srgbClr val="008000">
              <a:alpha val="6392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4291" tIns="32146" rIns="64291" bIns="32146">
            <a:spAutoFit/>
          </a:bodyPr>
          <a:lstStyle>
            <a:lvl1pPr>
              <a:defRPr kumimoji="1" sz="2800">
                <a:solidFill>
                  <a:schemeClr val="tx1"/>
                </a:solidFill>
                <a:latin typeface="Arial" charset="0"/>
                <a:ea typeface="ＭＳ Ｐゴシック" charset="0"/>
                <a:cs typeface="ＭＳ Ｐゴシック" charset="0"/>
              </a:defRPr>
            </a:lvl1pPr>
            <a:lvl2pPr marL="742950" indent="-285750">
              <a:defRPr kumimoji="1" sz="2800">
                <a:solidFill>
                  <a:schemeClr val="tx1"/>
                </a:solidFill>
                <a:latin typeface="Arial" charset="0"/>
                <a:ea typeface="ＭＳ Ｐゴシック" charset="0"/>
              </a:defRPr>
            </a:lvl2pPr>
            <a:lvl3pPr marL="1143000" indent="-228600">
              <a:defRPr kumimoji="1" sz="2800">
                <a:solidFill>
                  <a:schemeClr val="tx1"/>
                </a:solidFill>
                <a:latin typeface="Arial" charset="0"/>
                <a:ea typeface="ＭＳ Ｐゴシック" charset="0"/>
              </a:defRPr>
            </a:lvl3pPr>
            <a:lvl4pPr marL="1600200" indent="-228600">
              <a:defRPr kumimoji="1" sz="2800">
                <a:solidFill>
                  <a:schemeClr val="tx1"/>
                </a:solidFill>
                <a:latin typeface="Arial" charset="0"/>
                <a:ea typeface="ＭＳ Ｐゴシック" charset="0"/>
              </a:defRPr>
            </a:lvl4pPr>
            <a:lvl5pPr marL="2057400" indent="-228600">
              <a:defRPr kumimoji="1" sz="2800">
                <a:solidFill>
                  <a:schemeClr val="tx1"/>
                </a:solidFill>
                <a:latin typeface="Arial" charset="0"/>
                <a:ea typeface="ＭＳ Ｐゴシック" charset="0"/>
              </a:defRPr>
            </a:lvl5pPr>
            <a:lvl6pPr marL="2514600" indent="-228600" fontAlgn="base">
              <a:spcBef>
                <a:spcPct val="0"/>
              </a:spcBef>
              <a:spcAft>
                <a:spcPct val="0"/>
              </a:spcAft>
              <a:defRPr kumimoji="1" sz="2800">
                <a:solidFill>
                  <a:schemeClr val="tx1"/>
                </a:solidFill>
                <a:latin typeface="Arial" charset="0"/>
                <a:ea typeface="ＭＳ Ｐゴシック" charset="0"/>
              </a:defRPr>
            </a:lvl6pPr>
            <a:lvl7pPr marL="2971800" indent="-228600" fontAlgn="base">
              <a:spcBef>
                <a:spcPct val="0"/>
              </a:spcBef>
              <a:spcAft>
                <a:spcPct val="0"/>
              </a:spcAft>
              <a:defRPr kumimoji="1" sz="2800">
                <a:solidFill>
                  <a:schemeClr val="tx1"/>
                </a:solidFill>
                <a:latin typeface="Arial" charset="0"/>
                <a:ea typeface="ＭＳ Ｐゴシック" charset="0"/>
              </a:defRPr>
            </a:lvl7pPr>
            <a:lvl8pPr marL="3429000" indent="-228600" fontAlgn="base">
              <a:spcBef>
                <a:spcPct val="0"/>
              </a:spcBef>
              <a:spcAft>
                <a:spcPct val="0"/>
              </a:spcAft>
              <a:defRPr kumimoji="1" sz="2800">
                <a:solidFill>
                  <a:schemeClr val="tx1"/>
                </a:solidFill>
                <a:latin typeface="Arial" charset="0"/>
                <a:ea typeface="ＭＳ Ｐゴシック" charset="0"/>
              </a:defRPr>
            </a:lvl8pPr>
            <a:lvl9pPr marL="3886200" indent="-228600" fontAlgn="base">
              <a:spcBef>
                <a:spcPct val="0"/>
              </a:spcBef>
              <a:spcAft>
                <a:spcPct val="0"/>
              </a:spcAft>
              <a:defRPr kumimoji="1" sz="2800">
                <a:solidFill>
                  <a:schemeClr val="tx1"/>
                </a:solidFill>
                <a:latin typeface="Arial" charset="0"/>
                <a:ea typeface="ＭＳ Ｐゴシック" charset="0"/>
              </a:defRPr>
            </a:lvl9pPr>
          </a:lstStyle>
          <a:p>
            <a:r>
              <a:rPr lang="ja-JP" altLang="en-US" sz="2500">
                <a:solidFill>
                  <a:schemeClr val="bg1"/>
                </a:solidFill>
              </a:rPr>
              <a:t>超光速度運動</a:t>
            </a:r>
          </a:p>
        </p:txBody>
      </p:sp>
      <p:sp>
        <p:nvSpPr>
          <p:cNvPr id="34" name="Text Box 5"/>
          <p:cNvSpPr txBox="1">
            <a:spLocks noChangeArrowheads="1"/>
          </p:cNvSpPr>
          <p:nvPr/>
        </p:nvSpPr>
        <p:spPr bwMode="auto">
          <a:xfrm>
            <a:off x="900113" y="188913"/>
            <a:ext cx="7632327" cy="12001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wrap="square" anchor="ctr">
            <a:spAutoFit/>
          </a:bodyPr>
          <a:lst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kumimoji="1" sz="4400">
                <a:solidFill>
                  <a:schemeClr val="tx2"/>
                </a:solidFill>
                <a:latin typeface="Arial" charset="0"/>
                <a:ea typeface="ＭＳ Ｐゴシック" charset="0"/>
                <a:cs typeface="ＭＳ Ｐゴシック" charset="0"/>
              </a:defRPr>
            </a:lvl9pPr>
          </a:lstStyle>
          <a:p>
            <a:pPr>
              <a:defRPr/>
            </a:pPr>
            <a:r>
              <a:rPr lang="ja-JP" altLang="en-US" sz="3600">
                <a:solidFill>
                  <a:srgbClr val="000000"/>
                </a:solidFill>
              </a:rPr>
              <a:t>巨大楕円銀河Ｍ８７銀河の中心からの相対論的宇宙ジェット</a:t>
            </a:r>
            <a:endParaRPr lang="ja-JP" altLang="en-US" sz="3600" dirty="0">
              <a:solidFill>
                <a:srgbClr val="000000"/>
              </a:solidFill>
            </a:endParaRPr>
          </a:p>
        </p:txBody>
      </p:sp>
      <p:grpSp>
        <p:nvGrpSpPr>
          <p:cNvPr id="28" name="グループ化 27">
            <a:extLst>
              <a:ext uri="{FF2B5EF4-FFF2-40B4-BE49-F238E27FC236}">
                <a16:creationId xmlns:a16="http://schemas.microsoft.com/office/drawing/2014/main" xmlns="" id="{361277B1-B8B0-1C48-A82C-90177E4BF742}"/>
              </a:ext>
            </a:extLst>
          </p:cNvPr>
          <p:cNvGrpSpPr/>
          <p:nvPr/>
        </p:nvGrpSpPr>
        <p:grpSpPr>
          <a:xfrm>
            <a:off x="539552" y="2996952"/>
            <a:ext cx="3384376" cy="3246500"/>
            <a:chOff x="3851920" y="1844824"/>
            <a:chExt cx="3384376" cy="3246500"/>
          </a:xfrm>
        </p:grpSpPr>
        <p:grpSp>
          <p:nvGrpSpPr>
            <p:cNvPr id="23" name="グループ化 22">
              <a:extLst>
                <a:ext uri="{FF2B5EF4-FFF2-40B4-BE49-F238E27FC236}">
                  <a16:creationId xmlns:a16="http://schemas.microsoft.com/office/drawing/2014/main" xmlns="" id="{70945506-1D66-AF4E-9FB4-CBE0649BC779}"/>
                </a:ext>
              </a:extLst>
            </p:cNvPr>
            <p:cNvGrpSpPr/>
            <p:nvPr/>
          </p:nvGrpSpPr>
          <p:grpSpPr>
            <a:xfrm>
              <a:off x="3851920" y="1844824"/>
              <a:ext cx="3384376" cy="3246500"/>
              <a:chOff x="3851920" y="1844824"/>
              <a:chExt cx="3384376" cy="3246500"/>
            </a:xfrm>
          </p:grpSpPr>
          <p:pic>
            <p:nvPicPr>
              <p:cNvPr id="9" name="図 8">
                <a:extLst>
                  <a:ext uri="{FF2B5EF4-FFF2-40B4-BE49-F238E27FC236}">
                    <a16:creationId xmlns:a16="http://schemas.microsoft.com/office/drawing/2014/main" xmlns="" id="{C8B03BDF-1030-C34B-BA2E-818E19310CA8}"/>
                  </a:ext>
                </a:extLst>
              </p:cNvPr>
              <p:cNvPicPr>
                <a:picLocks noChangeAspect="1"/>
              </p:cNvPicPr>
              <p:nvPr/>
            </p:nvPicPr>
            <p:blipFill rotWithShape="1">
              <a:blip r:embed="rId4"/>
              <a:srcRect l="33247" t="21504" r="34156" b="25631"/>
              <a:stretch/>
            </p:blipFill>
            <p:spPr>
              <a:xfrm>
                <a:off x="3851920" y="2276872"/>
                <a:ext cx="2980707" cy="2814452"/>
              </a:xfrm>
              <a:prstGeom prst="rect">
                <a:avLst/>
              </a:prstGeom>
            </p:spPr>
          </p:pic>
          <p:cxnSp>
            <p:nvCxnSpPr>
              <p:cNvPr id="36" name="直線コネクタ 35">
                <a:extLst>
                  <a:ext uri="{FF2B5EF4-FFF2-40B4-BE49-F238E27FC236}">
                    <a16:creationId xmlns:a16="http://schemas.microsoft.com/office/drawing/2014/main" xmlns="" id="{ADDA786B-68EE-A24B-8E27-4666CE6C28D0}"/>
                  </a:ext>
                </a:extLst>
              </p:cNvPr>
              <p:cNvCxnSpPr>
                <a:cxnSpLocks/>
              </p:cNvCxnSpPr>
              <p:nvPr/>
            </p:nvCxnSpPr>
            <p:spPr bwMode="auto">
              <a:xfrm flipV="1">
                <a:off x="3851920" y="1844824"/>
                <a:ext cx="3384376" cy="432048"/>
              </a:xfrm>
              <a:prstGeom prst="line">
                <a:avLst/>
              </a:prstGeom>
              <a:solidFill>
                <a:srgbClr val="BBE0E3"/>
              </a:solidFill>
              <a:ln w="381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cxnSp>
          <p:nvCxnSpPr>
            <p:cNvPr id="38" name="直線コネクタ 37">
              <a:extLst>
                <a:ext uri="{FF2B5EF4-FFF2-40B4-BE49-F238E27FC236}">
                  <a16:creationId xmlns:a16="http://schemas.microsoft.com/office/drawing/2014/main" xmlns="" id="{E8DD1426-4C3F-F241-86E9-C988DA4788EA}"/>
                </a:ext>
              </a:extLst>
            </p:cNvPr>
            <p:cNvCxnSpPr>
              <a:cxnSpLocks/>
            </p:cNvCxnSpPr>
            <p:nvPr/>
          </p:nvCxnSpPr>
          <p:spPr bwMode="auto">
            <a:xfrm flipH="1">
              <a:off x="6804248" y="1844824"/>
              <a:ext cx="432048" cy="3240360"/>
            </a:xfrm>
            <a:prstGeom prst="line">
              <a:avLst/>
            </a:prstGeom>
            <a:solidFill>
              <a:srgbClr val="BBE0E3"/>
            </a:solidFill>
            <a:ln w="381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4" name="テキスト ボックス 23">
              <a:extLst>
                <a:ext uri="{FF2B5EF4-FFF2-40B4-BE49-F238E27FC236}">
                  <a16:creationId xmlns:a16="http://schemas.microsoft.com/office/drawing/2014/main" xmlns="" id="{CE7C830C-174C-3245-9A00-870DF6EE401C}"/>
                </a:ext>
              </a:extLst>
            </p:cNvPr>
            <p:cNvSpPr txBox="1"/>
            <p:nvPr/>
          </p:nvSpPr>
          <p:spPr>
            <a:xfrm>
              <a:off x="4067944" y="2276872"/>
              <a:ext cx="2664296" cy="830997"/>
            </a:xfrm>
            <a:prstGeom prst="rect">
              <a:avLst/>
            </a:prstGeom>
            <a:noFill/>
          </p:spPr>
          <p:txBody>
            <a:bodyPr wrap="square" rtlCol="0">
              <a:spAutoFit/>
            </a:bodyPr>
            <a:lstStyle/>
            <a:p>
              <a:r>
                <a:rPr lang="en-US" altLang="ja-JP" sz="2400" dirty="0">
                  <a:solidFill>
                    <a:schemeClr val="bg1"/>
                  </a:solidFill>
                </a:rPr>
                <a:t>Event Horizon Telescope (2019)</a:t>
              </a:r>
              <a:endParaRPr kumimoji="1" lang="ja-JP" altLang="en-US" sz="2400">
                <a:solidFill>
                  <a:schemeClr val="bg1"/>
                </a:solidFill>
              </a:endParaRPr>
            </a:p>
          </p:txBody>
        </p:sp>
      </p:grpSp>
      <p:pic>
        <p:nvPicPr>
          <p:cNvPr id="21" name="図 20">
            <a:extLst>
              <a:ext uri="{FF2B5EF4-FFF2-40B4-BE49-F238E27FC236}">
                <a16:creationId xmlns:a16="http://schemas.microsoft.com/office/drawing/2014/main" xmlns="" id="{CD4EBFB1-E3F7-F64C-8CED-0BCF3B9872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1840" y="5301208"/>
            <a:ext cx="1539875"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ssolve">
                                      <p:cBhvr>
                                        <p:cTn id="7" dur="500"/>
                                        <p:tgtEl>
                                          <p:spTgt spid="2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18467"/>
                                        </p:tgtEl>
                                        <p:attrNameLst>
                                          <p:attrName>style.visibility</p:attrName>
                                        </p:attrNameLst>
                                      </p:cBhvr>
                                      <p:to>
                                        <p:strVal val="visible"/>
                                      </p:to>
                                    </p:set>
                                    <p:animEffect transition="in" filter="dissolve">
                                      <p:cBhvr>
                                        <p:cTn id="15" dur="500"/>
                                        <p:tgtEl>
                                          <p:spTgt spid="318467"/>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18468"/>
                                        </p:tgtEl>
                                        <p:attrNameLst>
                                          <p:attrName>style.visibility</p:attrName>
                                        </p:attrNameLst>
                                      </p:cBhvr>
                                      <p:to>
                                        <p:strVal val="visible"/>
                                      </p:to>
                                    </p:set>
                                    <p:animEffect transition="in" filter="dissolve">
                                      <p:cBhvr>
                                        <p:cTn id="18" dur="500"/>
                                        <p:tgtEl>
                                          <p:spTgt spid="318468"/>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18469"/>
                                        </p:tgtEl>
                                        <p:attrNameLst>
                                          <p:attrName>style.visibility</p:attrName>
                                        </p:attrNameLst>
                                      </p:cBhvr>
                                      <p:to>
                                        <p:strVal val="visible"/>
                                      </p:to>
                                    </p:set>
                                    <p:animEffect transition="in" filter="dissolve">
                                      <p:cBhvr>
                                        <p:cTn id="21" dur="500"/>
                                        <p:tgtEl>
                                          <p:spTgt spid="318469"/>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dissolve">
                                      <p:cBhvr>
                                        <p:cTn id="26" dur="500"/>
                                        <p:tgtEl>
                                          <p:spTgt spid="28"/>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dissolve">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467" grpId="0"/>
      <p:bldP spid="318468" grpId="0"/>
      <p:bldP spid="318469" grpId="0" animBg="1"/>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2"/>
          <p:cNvSpPr>
            <a:spLocks noGrp="1" noChangeArrowheads="1"/>
          </p:cNvSpPr>
          <p:nvPr>
            <p:ph type="title"/>
          </p:nvPr>
        </p:nvSpPr>
        <p:spPr/>
        <p:txBody>
          <a:bodyPr/>
          <a:lstStyle/>
          <a:p>
            <a:pPr>
              <a:defRPr/>
            </a:pPr>
            <a:endParaRPr lang="ja-JP" altLang="en-US"/>
          </a:p>
        </p:txBody>
      </p:sp>
      <p:sp>
        <p:nvSpPr>
          <p:cNvPr id="360451" name="Rectangle 3"/>
          <p:cNvSpPr>
            <a:spLocks noGrp="1" noChangeArrowheads="1"/>
          </p:cNvSpPr>
          <p:nvPr>
            <p:ph type="body" idx="1"/>
          </p:nvPr>
        </p:nvSpPr>
        <p:spPr/>
        <p:txBody>
          <a:bodyPr/>
          <a:lstStyle/>
          <a:p>
            <a:pPr>
              <a:defRPr/>
            </a:pPr>
            <a:endParaRPr lang="ja-JP" altLang="en-US"/>
          </a:p>
        </p:txBody>
      </p:sp>
      <p:pic>
        <p:nvPicPr>
          <p:cNvPr id="28675" name="Picture 4" descr="color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6313" y="176213"/>
            <a:ext cx="4902200" cy="640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0453" name="Text Box 5"/>
          <p:cNvSpPr txBox="1">
            <a:spLocks noChangeArrowheads="1"/>
          </p:cNvSpPr>
          <p:nvPr/>
        </p:nvSpPr>
        <p:spPr bwMode="auto">
          <a:xfrm>
            <a:off x="103188" y="277813"/>
            <a:ext cx="8932862" cy="6413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ja-JP" altLang="en-US" sz="3600" dirty="0">
                <a:solidFill>
                  <a:srgbClr val="000000"/>
                </a:solidFill>
              </a:rPr>
              <a:t>Ｍ８７銀河の中心からのジェットの超光速現象</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2"/>
          <p:cNvSpPr>
            <a:spLocks noGrp="1" noChangeArrowheads="1"/>
          </p:cNvSpPr>
          <p:nvPr>
            <p:ph type="title"/>
          </p:nvPr>
        </p:nvSpPr>
        <p:spPr/>
        <p:txBody>
          <a:bodyPr/>
          <a:lstStyle/>
          <a:p>
            <a:pPr>
              <a:defRPr/>
            </a:pPr>
            <a:r>
              <a:rPr lang="ja-JP" altLang="en-US" dirty="0">
                <a:solidFill>
                  <a:schemeClr val="tx1"/>
                </a:solidFill>
              </a:rPr>
              <a:t>銀河系内の超光速ジェット天体</a:t>
            </a:r>
          </a:p>
        </p:txBody>
      </p:sp>
      <p:pic>
        <p:nvPicPr>
          <p:cNvPr id="361475" name="Picture 3" descr="MicroquasarOb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223963" y="1600200"/>
            <a:ext cx="2932112" cy="45259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361476" name="Text Box 4"/>
          <p:cNvSpPr txBox="1">
            <a:spLocks noChangeArrowheads="1"/>
          </p:cNvSpPr>
          <p:nvPr/>
        </p:nvSpPr>
        <p:spPr bwMode="auto">
          <a:xfrm>
            <a:off x="4691063" y="1616075"/>
            <a:ext cx="22113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ja-JP" sz="2400"/>
              <a:t>GRS1915+105</a:t>
            </a:r>
          </a:p>
        </p:txBody>
      </p:sp>
      <p:sp>
        <p:nvSpPr>
          <p:cNvPr id="361477" name="Text Box 5"/>
          <p:cNvSpPr txBox="1">
            <a:spLocks noChangeArrowheads="1"/>
          </p:cNvSpPr>
          <p:nvPr/>
        </p:nvSpPr>
        <p:spPr bwMode="auto">
          <a:xfrm>
            <a:off x="4876800" y="2393950"/>
            <a:ext cx="15367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ja-JP" sz="2400" i="1"/>
              <a:t>V</a:t>
            </a:r>
            <a:r>
              <a:rPr lang="en-US" altLang="ja-JP" sz="2400" baseline="-25000"/>
              <a:t>left</a:t>
            </a:r>
            <a:r>
              <a:rPr lang="en-US" altLang="ja-JP" sz="2400"/>
              <a:t>=1.5</a:t>
            </a:r>
            <a:r>
              <a:rPr lang="en-US" altLang="ja-JP" sz="2400" i="1"/>
              <a:t>c</a:t>
            </a:r>
          </a:p>
          <a:p>
            <a:pPr>
              <a:defRPr/>
            </a:pPr>
            <a:r>
              <a:rPr lang="en-US" altLang="ja-JP" sz="2400" i="1"/>
              <a:t>V</a:t>
            </a:r>
            <a:r>
              <a:rPr lang="en-US" altLang="ja-JP" sz="2400" baseline="-25000"/>
              <a:t>right</a:t>
            </a:r>
            <a:r>
              <a:rPr lang="en-US" altLang="ja-JP" sz="2400"/>
              <a:t>=0.8</a:t>
            </a:r>
            <a:r>
              <a:rPr lang="en-US" altLang="ja-JP" sz="2400" i="1"/>
              <a:t>c</a:t>
            </a:r>
          </a:p>
        </p:txBody>
      </p:sp>
      <p:sp>
        <p:nvSpPr>
          <p:cNvPr id="361478" name="Text Box 6"/>
          <p:cNvSpPr txBox="1">
            <a:spLocks noChangeArrowheads="1"/>
          </p:cNvSpPr>
          <p:nvPr/>
        </p:nvSpPr>
        <p:spPr bwMode="auto">
          <a:xfrm>
            <a:off x="1258888" y="6308725"/>
            <a:ext cx="2546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ja-JP" sz="1800" dirty="0"/>
              <a:t>Mirabel, </a:t>
            </a:r>
            <a:r>
              <a:rPr lang="en-US" altLang="ja-JP" sz="1800" dirty="0" err="1"/>
              <a:t>Rodrigus</a:t>
            </a:r>
            <a:r>
              <a:rPr lang="en-US" altLang="ja-JP" sz="1800" dirty="0"/>
              <a:t> 1995</a:t>
            </a:r>
          </a:p>
        </p:txBody>
      </p:sp>
      <p:sp>
        <p:nvSpPr>
          <p:cNvPr id="361479" name="Text Box 7"/>
          <p:cNvSpPr txBox="1">
            <a:spLocks noChangeArrowheads="1"/>
          </p:cNvSpPr>
          <p:nvPr/>
        </p:nvSpPr>
        <p:spPr bwMode="auto">
          <a:xfrm>
            <a:off x="5003800" y="3357563"/>
            <a:ext cx="30876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ja-JP" sz="2400" dirty="0">
                <a:solidFill>
                  <a:srgbClr val="FF0000"/>
                </a:solidFill>
              </a:rPr>
              <a:t>⇒</a:t>
            </a:r>
            <a:r>
              <a:rPr lang="ja-JP" altLang="en-US" sz="2400" dirty="0">
                <a:solidFill>
                  <a:srgbClr val="FF0000"/>
                </a:solidFill>
              </a:rPr>
              <a:t>マイクロ・クエーサー</a:t>
            </a:r>
          </a:p>
        </p:txBody>
      </p:sp>
      <p:sp>
        <p:nvSpPr>
          <p:cNvPr id="361480" name="Text Box 8"/>
          <p:cNvSpPr txBox="1">
            <a:spLocks noChangeArrowheads="1"/>
          </p:cNvSpPr>
          <p:nvPr/>
        </p:nvSpPr>
        <p:spPr bwMode="auto">
          <a:xfrm>
            <a:off x="7253288" y="2586038"/>
            <a:ext cx="13557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ja-JP" sz="2400" i="1"/>
              <a:t>V</a:t>
            </a:r>
            <a:r>
              <a:rPr lang="en-US" altLang="ja-JP" sz="2400" baseline="-25000"/>
              <a:t>jet</a:t>
            </a:r>
            <a:r>
              <a:rPr lang="en-US" altLang="ja-JP" sz="2400"/>
              <a:t>=0.9</a:t>
            </a:r>
            <a:r>
              <a:rPr lang="en-US" altLang="ja-JP" sz="2400" i="1"/>
              <a:t>c</a:t>
            </a:r>
          </a:p>
        </p:txBody>
      </p:sp>
      <p:sp>
        <p:nvSpPr>
          <p:cNvPr id="361481" name="AutoShape 9"/>
          <p:cNvSpPr>
            <a:spLocks/>
          </p:cNvSpPr>
          <p:nvPr/>
        </p:nvSpPr>
        <p:spPr bwMode="auto">
          <a:xfrm>
            <a:off x="6527800" y="2476500"/>
            <a:ext cx="241300" cy="660400"/>
          </a:xfrm>
          <a:prstGeom prst="rightBrace">
            <a:avLst>
              <a:gd name="adj1" fmla="val 22807"/>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361482" name="AutoShape 10"/>
          <p:cNvSpPr>
            <a:spLocks noChangeArrowheads="1"/>
          </p:cNvSpPr>
          <p:nvPr/>
        </p:nvSpPr>
        <p:spPr bwMode="auto">
          <a:xfrm>
            <a:off x="6858000" y="2590800"/>
            <a:ext cx="330200" cy="431800"/>
          </a:xfrm>
          <a:prstGeom prst="rightArrow">
            <a:avLst>
              <a:gd name="adj1" fmla="val 55880"/>
              <a:gd name="adj2" fmla="val 5192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graphicFrame>
        <p:nvGraphicFramePr>
          <p:cNvPr id="29706" name="Object 22"/>
          <p:cNvGraphicFramePr>
            <a:graphicFrameLocks noChangeAspect="1"/>
          </p:cNvGraphicFramePr>
          <p:nvPr/>
        </p:nvGraphicFramePr>
        <p:xfrm>
          <a:off x="5003800" y="5732463"/>
          <a:ext cx="2716213" cy="850900"/>
        </p:xfrm>
        <a:graphic>
          <a:graphicData uri="http://schemas.openxmlformats.org/presentationml/2006/ole">
            <mc:AlternateContent xmlns:mc="http://schemas.openxmlformats.org/markup-compatibility/2006">
              <mc:Choice xmlns:v="urn:schemas-microsoft-com:vml" Requires="v">
                <p:oleObj spid="_x0000_s2068" name="数式" r:id="rId4" imgW="1498600" imgH="469900" progId="Equation.3">
                  <p:embed/>
                </p:oleObj>
              </mc:Choice>
              <mc:Fallback>
                <p:oleObj name="数式" r:id="rId4" imgW="1498600" imgH="469900" progId="Equation.3">
                  <p:embed/>
                  <p:pic>
                    <p:nvPicPr>
                      <p:cNvPr id="0" name="Object 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3800" y="5732463"/>
                        <a:ext cx="2716213" cy="8509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pSp>
        <p:nvGrpSpPr>
          <p:cNvPr id="29707" name="図形グループ 1"/>
          <p:cNvGrpSpPr>
            <a:grpSpLocks/>
          </p:cNvGrpSpPr>
          <p:nvPr/>
        </p:nvGrpSpPr>
        <p:grpSpPr bwMode="auto">
          <a:xfrm>
            <a:off x="5148263" y="4149725"/>
            <a:ext cx="2343150" cy="1179513"/>
            <a:chOff x="7427342" y="4422378"/>
            <a:chExt cx="2343150" cy="1179512"/>
          </a:xfrm>
        </p:grpSpPr>
        <p:sp>
          <p:nvSpPr>
            <p:cNvPr id="12" name="Line 23"/>
            <p:cNvSpPr>
              <a:spLocks noChangeShapeType="1"/>
            </p:cNvSpPr>
            <p:nvPr/>
          </p:nvSpPr>
          <p:spPr bwMode="auto">
            <a:xfrm>
              <a:off x="7849617" y="5185965"/>
              <a:ext cx="17907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p>
          </p:txBody>
        </p:sp>
        <p:sp>
          <p:nvSpPr>
            <p:cNvPr id="13" name="Line 24"/>
            <p:cNvSpPr>
              <a:spLocks noChangeShapeType="1"/>
            </p:cNvSpPr>
            <p:nvPr/>
          </p:nvSpPr>
          <p:spPr bwMode="auto">
            <a:xfrm flipV="1">
              <a:off x="7836917" y="4652566"/>
              <a:ext cx="146050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p>
          </p:txBody>
        </p:sp>
        <p:sp>
          <p:nvSpPr>
            <p:cNvPr id="14" name="Oval 25"/>
            <p:cNvSpPr>
              <a:spLocks noChangeArrowheads="1"/>
            </p:cNvSpPr>
            <p:nvPr/>
          </p:nvSpPr>
          <p:spPr bwMode="auto">
            <a:xfrm>
              <a:off x="7709917" y="5109765"/>
              <a:ext cx="279400" cy="1397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15" name="Oval 26"/>
            <p:cNvSpPr>
              <a:spLocks noChangeArrowheads="1"/>
            </p:cNvSpPr>
            <p:nvPr/>
          </p:nvSpPr>
          <p:spPr bwMode="auto">
            <a:xfrm>
              <a:off x="8840217" y="4716066"/>
              <a:ext cx="152400" cy="1524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16" name="Text Box 27"/>
            <p:cNvSpPr txBox="1">
              <a:spLocks noChangeArrowheads="1"/>
            </p:cNvSpPr>
            <p:nvPr/>
          </p:nvSpPr>
          <p:spPr bwMode="auto">
            <a:xfrm>
              <a:off x="7427342" y="5209777"/>
              <a:ext cx="679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ja-JP" sz="1800"/>
                <a:t>Core</a:t>
              </a:r>
            </a:p>
          </p:txBody>
        </p:sp>
        <p:sp>
          <p:nvSpPr>
            <p:cNvPr id="17" name="Text Box 28"/>
            <p:cNvSpPr txBox="1">
              <a:spLocks noChangeArrowheads="1"/>
            </p:cNvSpPr>
            <p:nvPr/>
          </p:nvSpPr>
          <p:spPr bwMode="auto">
            <a:xfrm>
              <a:off x="8354442" y="5235177"/>
              <a:ext cx="1416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ja-JP" sz="1800"/>
                <a:t>Line of sight</a:t>
              </a:r>
            </a:p>
          </p:txBody>
        </p:sp>
        <p:sp>
          <p:nvSpPr>
            <p:cNvPr id="18" name="Text Box 29"/>
            <p:cNvSpPr txBox="1">
              <a:spLocks noChangeArrowheads="1"/>
            </p:cNvSpPr>
            <p:nvPr/>
          </p:nvSpPr>
          <p:spPr bwMode="auto">
            <a:xfrm>
              <a:off x="8367142" y="4422378"/>
              <a:ext cx="615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ja-JP" sz="1800"/>
                <a:t>knot</a:t>
              </a:r>
            </a:p>
          </p:txBody>
        </p:sp>
        <p:sp>
          <p:nvSpPr>
            <p:cNvPr id="19" name="Arc 33"/>
            <p:cNvSpPr>
              <a:spLocks/>
            </p:cNvSpPr>
            <p:nvPr/>
          </p:nvSpPr>
          <p:spPr bwMode="auto">
            <a:xfrm>
              <a:off x="7811517" y="5016102"/>
              <a:ext cx="558800" cy="169863"/>
            </a:xfrm>
            <a:custGeom>
              <a:avLst/>
              <a:gdLst>
                <a:gd name="G0" fmla="+- 0 0 0"/>
                <a:gd name="G1" fmla="+- 7997 0 0"/>
                <a:gd name="G2" fmla="+- 21600 0 0"/>
                <a:gd name="T0" fmla="*/ 20065 w 21600"/>
                <a:gd name="T1" fmla="*/ 0 h 7997"/>
                <a:gd name="T2" fmla="*/ 21600 w 21600"/>
                <a:gd name="T3" fmla="*/ 7997 h 7997"/>
                <a:gd name="T4" fmla="*/ 0 w 21600"/>
                <a:gd name="T5" fmla="*/ 7997 h 7997"/>
              </a:gdLst>
              <a:ahLst/>
              <a:cxnLst>
                <a:cxn ang="0">
                  <a:pos x="T0" y="T1"/>
                </a:cxn>
                <a:cxn ang="0">
                  <a:pos x="T2" y="T3"/>
                </a:cxn>
                <a:cxn ang="0">
                  <a:pos x="T4" y="T5"/>
                </a:cxn>
              </a:cxnLst>
              <a:rect l="0" t="0" r="r" b="b"/>
              <a:pathLst>
                <a:path w="21600" h="7997" fill="none" extrusionOk="0">
                  <a:moveTo>
                    <a:pt x="20065" y="-1"/>
                  </a:moveTo>
                  <a:cubicBezTo>
                    <a:pt x="21079" y="2544"/>
                    <a:pt x="21600" y="5258"/>
                    <a:pt x="21600" y="7997"/>
                  </a:cubicBezTo>
                </a:path>
                <a:path w="21600" h="7997" stroke="0" extrusionOk="0">
                  <a:moveTo>
                    <a:pt x="20065" y="-1"/>
                  </a:moveTo>
                  <a:cubicBezTo>
                    <a:pt x="21079" y="2544"/>
                    <a:pt x="21600" y="5258"/>
                    <a:pt x="21600" y="7997"/>
                  </a:cubicBezTo>
                  <a:lnTo>
                    <a:pt x="0" y="7997"/>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sp>
          <p:nvSpPr>
            <p:cNvPr id="20" name="Text Box 34"/>
            <p:cNvSpPr txBox="1">
              <a:spLocks noChangeArrowheads="1"/>
            </p:cNvSpPr>
            <p:nvPr/>
          </p:nvSpPr>
          <p:spPr bwMode="auto">
            <a:xfrm>
              <a:off x="8341742" y="4877991"/>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ja-JP" sz="1800"/>
                <a:t>θ</a:t>
              </a:r>
            </a:p>
          </p:txBody>
        </p:sp>
        <p:graphicFrame>
          <p:nvGraphicFramePr>
            <p:cNvPr id="29717" name="Object 35"/>
            <p:cNvGraphicFramePr>
              <a:graphicFrameLocks noChangeAspect="1"/>
            </p:cNvGraphicFramePr>
            <p:nvPr/>
          </p:nvGraphicFramePr>
          <p:xfrm>
            <a:off x="9105330" y="4636690"/>
            <a:ext cx="392112" cy="436563"/>
          </p:xfrm>
          <a:graphic>
            <a:graphicData uri="http://schemas.openxmlformats.org/presentationml/2006/ole">
              <mc:AlternateContent xmlns:mc="http://schemas.openxmlformats.org/markup-compatibility/2006">
                <mc:Choice xmlns:v="urn:schemas-microsoft-com:vml" Requires="v">
                  <p:oleObj spid="_x0000_s2069" name="数式" r:id="rId6" imgW="215713" imgH="241091" progId="Equation.3">
                    <p:embed/>
                  </p:oleObj>
                </mc:Choice>
                <mc:Fallback>
                  <p:oleObj name="数式" r:id="rId6" imgW="215713" imgH="241091" progId="Equation.3">
                    <p:embed/>
                    <p:pic>
                      <p:nvPicPr>
                        <p:cNvPr id="0" name="Object 3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05330" y="4636690"/>
                          <a:ext cx="392112" cy="436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1479"/>
                                        </p:tgtEl>
                                        <p:attrNameLst>
                                          <p:attrName>style.visibility</p:attrName>
                                        </p:attrNameLst>
                                      </p:cBhvr>
                                      <p:to>
                                        <p:strVal val="visible"/>
                                      </p:to>
                                    </p:set>
                                    <p:animEffect transition="in" filter="fade">
                                      <p:cBhvr>
                                        <p:cTn id="7" dur="2000"/>
                                        <p:tgtEl>
                                          <p:spTgt spid="3614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7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p:cNvSpPr txBox="1">
            <a:spLocks noGrp="1" noChangeArrowheads="1"/>
          </p:cNvSpPr>
          <p:nvPr>
            <p:ph type="title"/>
          </p:nvPr>
        </p:nvSpPr>
        <p:spPr>
          <a:xfrm>
            <a:off x="900113" y="188913"/>
            <a:ext cx="7716837" cy="1200150"/>
          </a:xfrm>
          <a:solidFill>
            <a:schemeClr val="bg1"/>
          </a:solidFill>
        </p:spPr>
        <p:txBody>
          <a:bodyPr>
            <a:spAutoFit/>
          </a:bodyPr>
          <a:lstStyle/>
          <a:p>
            <a:pPr>
              <a:defRPr/>
            </a:pPr>
            <a:r>
              <a:rPr lang="ja-JP" altLang="en-US" sz="3600" dirty="0">
                <a:solidFill>
                  <a:srgbClr val="000000"/>
                </a:solidFill>
              </a:rPr>
              <a:t>巨大楕円銀河Ｍ８７銀河の中心からの相対論的宇宙ジェット</a:t>
            </a:r>
          </a:p>
        </p:txBody>
      </p:sp>
      <p:pic>
        <p:nvPicPr>
          <p:cNvPr id="30722"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57338"/>
            <a:ext cx="9144000" cy="499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ChangeArrowheads="1"/>
          </p:cNvSpPr>
          <p:nvPr/>
        </p:nvSpPr>
        <p:spPr bwMode="auto">
          <a:xfrm>
            <a:off x="0" y="0"/>
            <a:ext cx="9144000" cy="68580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p>
        </p:txBody>
      </p:sp>
      <p:pic>
        <p:nvPicPr>
          <p:cNvPr id="391171" name="Picture 3" descr="図２"/>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987675" y="-242888"/>
            <a:ext cx="3303588" cy="72882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391172" name="Line 4"/>
          <p:cNvSpPr>
            <a:spLocks noChangeAspect="1" noChangeShapeType="1"/>
          </p:cNvSpPr>
          <p:nvPr/>
        </p:nvSpPr>
        <p:spPr bwMode="auto">
          <a:xfrm flipH="1" flipV="1">
            <a:off x="3765550" y="923925"/>
            <a:ext cx="96838" cy="97155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p>
        </p:txBody>
      </p:sp>
      <p:sp>
        <p:nvSpPr>
          <p:cNvPr id="391173" name="Line 5"/>
          <p:cNvSpPr>
            <a:spLocks noChangeAspect="1" noChangeShapeType="1"/>
          </p:cNvSpPr>
          <p:nvPr/>
        </p:nvSpPr>
        <p:spPr bwMode="auto">
          <a:xfrm flipV="1">
            <a:off x="5416550" y="923925"/>
            <a:ext cx="96838" cy="97155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p>
        </p:txBody>
      </p:sp>
      <p:sp>
        <p:nvSpPr>
          <p:cNvPr id="391174" name="Freeform 6"/>
          <p:cNvSpPr>
            <a:spLocks noChangeAspect="1"/>
          </p:cNvSpPr>
          <p:nvPr/>
        </p:nvSpPr>
        <p:spPr bwMode="auto">
          <a:xfrm>
            <a:off x="3022600" y="2489200"/>
            <a:ext cx="1409700" cy="660400"/>
          </a:xfrm>
          <a:custGeom>
            <a:avLst/>
            <a:gdLst>
              <a:gd name="T0" fmla="*/ 0 w 888"/>
              <a:gd name="T1" fmla="*/ 0 h 416"/>
              <a:gd name="T2" fmla="*/ 888 w 888"/>
              <a:gd name="T3" fmla="*/ 416 h 416"/>
            </a:gdLst>
            <a:ahLst/>
            <a:cxnLst>
              <a:cxn ang="0">
                <a:pos x="T0" y="T1"/>
              </a:cxn>
              <a:cxn ang="0">
                <a:pos x="T2" y="T3"/>
              </a:cxn>
            </a:cxnLst>
            <a:rect l="0" t="0" r="r" b="b"/>
            <a:pathLst>
              <a:path w="888" h="416">
                <a:moveTo>
                  <a:pt x="0" y="0"/>
                </a:moveTo>
                <a:lnTo>
                  <a:pt x="888" y="416"/>
                </a:lnTo>
              </a:path>
            </a:pathLst>
          </a:custGeom>
          <a:noFill/>
          <a:ln w="28575">
            <a:solidFill>
              <a:srgbClr val="FFFFFF"/>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p>
        </p:txBody>
      </p:sp>
      <p:sp>
        <p:nvSpPr>
          <p:cNvPr id="391175" name="Line 7"/>
          <p:cNvSpPr>
            <a:spLocks noChangeAspect="1" noChangeShapeType="1"/>
          </p:cNvSpPr>
          <p:nvPr/>
        </p:nvSpPr>
        <p:spPr bwMode="auto">
          <a:xfrm>
            <a:off x="3024188" y="3159125"/>
            <a:ext cx="971550" cy="195263"/>
          </a:xfrm>
          <a:prstGeom prst="line">
            <a:avLst/>
          </a:prstGeom>
          <a:noFill/>
          <a:ln w="28575">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p>
        </p:txBody>
      </p:sp>
      <p:sp>
        <p:nvSpPr>
          <p:cNvPr id="391176" name="Freeform 8"/>
          <p:cNvSpPr>
            <a:spLocks noChangeAspect="1"/>
          </p:cNvSpPr>
          <p:nvPr/>
        </p:nvSpPr>
        <p:spPr bwMode="auto">
          <a:xfrm>
            <a:off x="3005138" y="4005263"/>
            <a:ext cx="1422400" cy="838200"/>
          </a:xfrm>
          <a:custGeom>
            <a:avLst/>
            <a:gdLst>
              <a:gd name="T0" fmla="*/ 0 w 896"/>
              <a:gd name="T1" fmla="*/ 0 h 528"/>
              <a:gd name="T2" fmla="*/ 896 w 896"/>
              <a:gd name="T3" fmla="*/ 528 h 528"/>
            </a:gdLst>
            <a:ahLst/>
            <a:cxnLst>
              <a:cxn ang="0">
                <a:pos x="T0" y="T1"/>
              </a:cxn>
              <a:cxn ang="0">
                <a:pos x="T2" y="T3"/>
              </a:cxn>
            </a:cxnLst>
            <a:rect l="0" t="0" r="r" b="b"/>
            <a:pathLst>
              <a:path w="896" h="528">
                <a:moveTo>
                  <a:pt x="0" y="0"/>
                </a:moveTo>
                <a:lnTo>
                  <a:pt x="896" y="528"/>
                </a:lnTo>
              </a:path>
            </a:pathLst>
          </a:custGeom>
          <a:noFill/>
          <a:ln w="28575">
            <a:solidFill>
              <a:srgbClr val="FFFFFF"/>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p>
        </p:txBody>
      </p:sp>
      <p:sp>
        <p:nvSpPr>
          <p:cNvPr id="391177" name="Line 9"/>
          <p:cNvSpPr>
            <a:spLocks noChangeAspect="1" noChangeShapeType="1"/>
          </p:cNvSpPr>
          <p:nvPr/>
        </p:nvSpPr>
        <p:spPr bwMode="auto">
          <a:xfrm>
            <a:off x="2987675" y="4005263"/>
            <a:ext cx="385763" cy="679450"/>
          </a:xfrm>
          <a:prstGeom prst="line">
            <a:avLst/>
          </a:prstGeom>
          <a:noFill/>
          <a:ln w="28575">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p>
        </p:txBody>
      </p:sp>
      <p:sp>
        <p:nvSpPr>
          <p:cNvPr id="391178" name="Freeform 10"/>
          <p:cNvSpPr>
            <a:spLocks noChangeAspect="1"/>
          </p:cNvSpPr>
          <p:nvPr/>
        </p:nvSpPr>
        <p:spPr bwMode="auto">
          <a:xfrm>
            <a:off x="5580063" y="1795463"/>
            <a:ext cx="630237" cy="503237"/>
          </a:xfrm>
          <a:custGeom>
            <a:avLst/>
            <a:gdLst>
              <a:gd name="T0" fmla="*/ 397 w 397"/>
              <a:gd name="T1" fmla="*/ 317 h 317"/>
              <a:gd name="T2" fmla="*/ 0 w 397"/>
              <a:gd name="T3" fmla="*/ 0 h 317"/>
            </a:gdLst>
            <a:ahLst/>
            <a:cxnLst>
              <a:cxn ang="0">
                <a:pos x="T0" y="T1"/>
              </a:cxn>
              <a:cxn ang="0">
                <a:pos x="T2" y="T3"/>
              </a:cxn>
            </a:cxnLst>
            <a:rect l="0" t="0" r="r" b="b"/>
            <a:pathLst>
              <a:path w="397" h="317">
                <a:moveTo>
                  <a:pt x="397" y="317"/>
                </a:moveTo>
                <a:lnTo>
                  <a:pt x="0" y="0"/>
                </a:lnTo>
              </a:path>
            </a:pathLst>
          </a:custGeom>
          <a:noFill/>
          <a:ln w="28575">
            <a:solidFill>
              <a:srgbClr val="FFFFFF"/>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p>
        </p:txBody>
      </p:sp>
      <p:sp>
        <p:nvSpPr>
          <p:cNvPr id="391179" name="Line 11"/>
          <p:cNvSpPr>
            <a:spLocks noChangeAspect="1" noChangeShapeType="1"/>
          </p:cNvSpPr>
          <p:nvPr/>
        </p:nvSpPr>
        <p:spPr bwMode="auto">
          <a:xfrm rot="-10800000" flipH="1" flipV="1">
            <a:off x="5419725" y="4714875"/>
            <a:ext cx="95250" cy="969963"/>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p>
        </p:txBody>
      </p:sp>
      <p:sp>
        <p:nvSpPr>
          <p:cNvPr id="391180" name="Line 12"/>
          <p:cNvSpPr>
            <a:spLocks noChangeAspect="1" noChangeShapeType="1"/>
          </p:cNvSpPr>
          <p:nvPr/>
        </p:nvSpPr>
        <p:spPr bwMode="auto">
          <a:xfrm flipH="1">
            <a:off x="3765550" y="4618038"/>
            <a:ext cx="96838" cy="969962"/>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p>
        </p:txBody>
      </p:sp>
      <p:sp>
        <p:nvSpPr>
          <p:cNvPr id="391181" name="Rectangle 13"/>
          <p:cNvSpPr>
            <a:spLocks noGrp="1" noChangeArrowheads="1"/>
          </p:cNvSpPr>
          <p:nvPr>
            <p:ph type="title"/>
          </p:nvPr>
        </p:nvSpPr>
        <p:spPr>
          <a:xfrm>
            <a:off x="5713413" y="214313"/>
            <a:ext cx="3430587" cy="3544887"/>
          </a:xfrm>
        </p:spPr>
        <p:txBody>
          <a:bodyPr/>
          <a:lstStyle/>
          <a:p>
            <a:pPr>
              <a:defRPr/>
            </a:pPr>
            <a:r>
              <a:rPr lang="ja-JP" altLang="en-US" sz="2800" dirty="0">
                <a:solidFill>
                  <a:schemeClr val="bg1"/>
                </a:solidFill>
              </a:rPr>
              <a:t>エルゴ領域を横切る磁力線に沿ってのエネルギー放出</a:t>
            </a:r>
            <a:r>
              <a:rPr lang="en-US" altLang="ja-JP" sz="2800" dirty="0">
                <a:solidFill>
                  <a:schemeClr val="bg1"/>
                </a:solidFill>
              </a:rPr>
              <a:t>, </a:t>
            </a:r>
            <a:br>
              <a:rPr lang="en-US" altLang="ja-JP" sz="2800" dirty="0">
                <a:solidFill>
                  <a:schemeClr val="bg1"/>
                </a:solidFill>
              </a:rPr>
            </a:br>
            <a:r>
              <a:rPr lang="en-US" altLang="ja-JP" sz="2800" dirty="0">
                <a:solidFill>
                  <a:schemeClr val="bg1"/>
                </a:solidFill>
              </a:rPr>
              <a:t/>
            </a:r>
            <a:br>
              <a:rPr lang="en-US" altLang="ja-JP" sz="2800" dirty="0">
                <a:solidFill>
                  <a:schemeClr val="bg1"/>
                </a:solidFill>
              </a:rPr>
            </a:br>
            <a:r>
              <a:rPr lang="en-US" altLang="ja-JP" sz="2800" dirty="0">
                <a:solidFill>
                  <a:schemeClr val="bg1"/>
                </a:solidFill>
              </a:rPr>
              <a:t/>
            </a:r>
            <a:br>
              <a:rPr lang="en-US" altLang="ja-JP" sz="2800" dirty="0">
                <a:solidFill>
                  <a:schemeClr val="bg1"/>
                </a:solidFill>
              </a:rPr>
            </a:br>
            <a:r>
              <a:rPr lang="en-US" altLang="ja-JP" sz="2800" dirty="0">
                <a:solidFill>
                  <a:schemeClr val="bg1"/>
                </a:solidFill>
              </a:rPr>
              <a:t/>
            </a:r>
            <a:br>
              <a:rPr lang="en-US" altLang="ja-JP" sz="2800" dirty="0">
                <a:solidFill>
                  <a:schemeClr val="bg1"/>
                </a:solidFill>
              </a:rPr>
            </a:br>
            <a:r>
              <a:rPr lang="en-US" altLang="ja-JP" sz="2800" dirty="0">
                <a:solidFill>
                  <a:schemeClr val="bg1"/>
                </a:solidFill>
              </a:rPr>
              <a:t/>
            </a:r>
            <a:br>
              <a:rPr lang="en-US" altLang="ja-JP" sz="2800" dirty="0">
                <a:solidFill>
                  <a:schemeClr val="bg1"/>
                </a:solidFill>
              </a:rPr>
            </a:br>
            <a:endParaRPr lang="ja-JP" altLang="en-US" sz="2800" dirty="0">
              <a:solidFill>
                <a:schemeClr val="bg1"/>
              </a:solidFill>
            </a:endParaRPr>
          </a:p>
        </p:txBody>
      </p:sp>
      <p:sp>
        <p:nvSpPr>
          <p:cNvPr id="391182" name="Text Box 14"/>
          <p:cNvSpPr txBox="1">
            <a:spLocks noChangeArrowheads="1"/>
          </p:cNvSpPr>
          <p:nvPr/>
        </p:nvSpPr>
        <p:spPr bwMode="auto">
          <a:xfrm>
            <a:off x="1985963" y="3775075"/>
            <a:ext cx="946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ja-JP" altLang="en-US" sz="2000">
                <a:solidFill>
                  <a:srgbClr val="FF6600"/>
                </a:solidFill>
                <a:latin typeface="Microsoft Sans Serif" charset="0"/>
              </a:rPr>
              <a:t>磁力線</a:t>
            </a:r>
            <a:endParaRPr lang="ja-JP" altLang="en-US" sz="1600">
              <a:solidFill>
                <a:srgbClr val="FF6600"/>
              </a:solidFill>
              <a:latin typeface="Microsoft Sans Serif" charset="0"/>
            </a:endParaRPr>
          </a:p>
        </p:txBody>
      </p:sp>
      <p:sp>
        <p:nvSpPr>
          <p:cNvPr id="391183" name="Text Box 15"/>
          <p:cNvSpPr txBox="1">
            <a:spLocks noChangeArrowheads="1"/>
          </p:cNvSpPr>
          <p:nvPr/>
        </p:nvSpPr>
        <p:spPr bwMode="auto">
          <a:xfrm>
            <a:off x="1187450" y="2082800"/>
            <a:ext cx="21923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ja-JP" altLang="en-US" sz="2000">
                <a:solidFill>
                  <a:schemeClr val="bg1"/>
                </a:solidFill>
                <a:latin typeface="Microsoft Sans Serif" charset="0"/>
              </a:rPr>
              <a:t>カーブラックホール</a:t>
            </a:r>
            <a:endParaRPr lang="ja-JP" altLang="en-US" sz="1600">
              <a:solidFill>
                <a:schemeClr val="bg1"/>
              </a:solidFill>
              <a:latin typeface="Microsoft Sans Serif" charset="0"/>
            </a:endParaRPr>
          </a:p>
        </p:txBody>
      </p:sp>
      <p:sp>
        <p:nvSpPr>
          <p:cNvPr id="391184" name="Text Box 16"/>
          <p:cNvSpPr txBox="1">
            <a:spLocks noChangeArrowheads="1"/>
          </p:cNvSpPr>
          <p:nvPr/>
        </p:nvSpPr>
        <p:spPr bwMode="auto">
          <a:xfrm>
            <a:off x="1476375" y="2909888"/>
            <a:ext cx="14001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ja-JP" altLang="en-US" sz="2000">
                <a:solidFill>
                  <a:srgbClr val="FFFF00"/>
                </a:solidFill>
                <a:latin typeface="Microsoft Sans Serif" charset="0"/>
              </a:rPr>
              <a:t>エルゴ領域</a:t>
            </a:r>
            <a:endParaRPr lang="ja-JP" altLang="en-US" sz="1600">
              <a:solidFill>
                <a:srgbClr val="FFFF00"/>
              </a:solidFill>
              <a:latin typeface="Microsoft Sans Serif" charset="0"/>
            </a:endParaRPr>
          </a:p>
        </p:txBody>
      </p:sp>
      <p:sp>
        <p:nvSpPr>
          <p:cNvPr id="391185" name="Text Box 17"/>
          <p:cNvSpPr txBox="1">
            <a:spLocks noChangeArrowheads="1"/>
          </p:cNvSpPr>
          <p:nvPr/>
        </p:nvSpPr>
        <p:spPr bwMode="auto">
          <a:xfrm>
            <a:off x="6254750" y="2174875"/>
            <a:ext cx="239077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ja-JP" altLang="en-US" sz="1600">
                <a:solidFill>
                  <a:srgbClr val="FF3300"/>
                </a:solidFill>
                <a:latin typeface="Microsoft Sans Serif" charset="0"/>
              </a:rPr>
              <a:t>アルフベン波の伝播</a:t>
            </a:r>
            <a:r>
              <a:rPr lang="en-US" altLang="ja-JP" sz="1600">
                <a:solidFill>
                  <a:srgbClr val="FF3300"/>
                </a:solidFill>
                <a:latin typeface="Microsoft Sans Serif" charset="0"/>
              </a:rPr>
              <a:t>:</a:t>
            </a:r>
          </a:p>
          <a:p>
            <a:pPr>
              <a:buFont typeface="Wingdings" charset="0"/>
              <a:buNone/>
              <a:defRPr/>
            </a:pPr>
            <a:r>
              <a:rPr lang="ja-JP" altLang="en-US" sz="1600">
                <a:solidFill>
                  <a:srgbClr val="FF3300"/>
                </a:solidFill>
                <a:latin typeface="Microsoft Sans Serif" charset="0"/>
                <a:sym typeface="Wingdings" charset="0"/>
              </a:rPr>
              <a:t>電磁エネルギーの輸送</a:t>
            </a:r>
            <a:endParaRPr lang="ja-JP" altLang="en-US" sz="1600">
              <a:solidFill>
                <a:schemeClr val="accent2"/>
              </a:solidFill>
              <a:latin typeface="Microsoft Sans Serif" charset="0"/>
              <a:sym typeface="Wingdings" charset="0"/>
            </a:endParaRPr>
          </a:p>
        </p:txBody>
      </p:sp>
      <p:sp>
        <p:nvSpPr>
          <p:cNvPr id="391186" name="Rectangle 18"/>
          <p:cNvSpPr>
            <a:spLocks noChangeArrowheads="1"/>
          </p:cNvSpPr>
          <p:nvPr/>
        </p:nvSpPr>
        <p:spPr bwMode="auto">
          <a:xfrm>
            <a:off x="6586538" y="5030788"/>
            <a:ext cx="139541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kumimoji="0" lang="en-US" altLang="ja-JP" sz="3600" i="1">
                <a:solidFill>
                  <a:schemeClr val="bg1"/>
                </a:solidFill>
                <a:latin typeface="Times New Roman" charset="0"/>
              </a:rPr>
              <a:t>t</a:t>
            </a:r>
            <a:r>
              <a:rPr kumimoji="0" lang="en-US" altLang="ja-JP" sz="3600">
                <a:solidFill>
                  <a:schemeClr val="bg1"/>
                </a:solidFill>
                <a:latin typeface="Times New Roman" charset="0"/>
              </a:rPr>
              <a:t> = </a:t>
            </a:r>
            <a:r>
              <a:rPr lang="en-US" altLang="ja-JP" sz="3600">
                <a:solidFill>
                  <a:schemeClr val="bg1"/>
                </a:solidFill>
                <a:latin typeface="Times New Roman" charset="0"/>
              </a:rPr>
              <a:t>7</a:t>
            </a:r>
            <a:r>
              <a:rPr lang="en-US" altLang="ja-JP" sz="3600" i="1">
                <a:solidFill>
                  <a:schemeClr val="bg1"/>
                </a:solidFill>
                <a:latin typeface="Symbol" charset="0"/>
              </a:rPr>
              <a:t>t</a:t>
            </a:r>
            <a:r>
              <a:rPr lang="en-US" altLang="ja-JP" sz="3600" baseline="-25000">
                <a:solidFill>
                  <a:schemeClr val="bg1"/>
                </a:solidFill>
                <a:latin typeface="Times New Roman" charset="0"/>
              </a:rPr>
              <a:t>S</a:t>
            </a:r>
          </a:p>
        </p:txBody>
      </p:sp>
      <p:sp>
        <p:nvSpPr>
          <p:cNvPr id="391187" name="AutoShape 19"/>
          <p:cNvSpPr>
            <a:spLocks noChangeArrowheads="1"/>
          </p:cNvSpPr>
          <p:nvPr/>
        </p:nvSpPr>
        <p:spPr bwMode="auto">
          <a:xfrm rot="1401620">
            <a:off x="5130800" y="2489200"/>
            <a:ext cx="330200" cy="571500"/>
          </a:xfrm>
          <a:prstGeom prst="downArrow">
            <a:avLst>
              <a:gd name="adj1" fmla="val 50000"/>
              <a:gd name="adj2" fmla="val 43269"/>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defRPr/>
            </a:pPr>
            <a:endParaRPr lang="ja-JP" altLang="en-US"/>
          </a:p>
        </p:txBody>
      </p:sp>
      <p:sp>
        <p:nvSpPr>
          <p:cNvPr id="391188" name="AutoShape 20"/>
          <p:cNvSpPr>
            <a:spLocks noChangeArrowheads="1"/>
          </p:cNvSpPr>
          <p:nvPr/>
        </p:nvSpPr>
        <p:spPr bwMode="auto">
          <a:xfrm rot="20198380" flipV="1">
            <a:off x="5170488" y="3684588"/>
            <a:ext cx="330200" cy="571500"/>
          </a:xfrm>
          <a:prstGeom prst="downArrow">
            <a:avLst>
              <a:gd name="adj1" fmla="val 50000"/>
              <a:gd name="adj2" fmla="val 43269"/>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defRPr/>
            </a:pPr>
            <a:endParaRPr lang="ja-JP" altLang="en-US"/>
          </a:p>
        </p:txBody>
      </p:sp>
      <p:sp>
        <p:nvSpPr>
          <p:cNvPr id="391189" name="AutoShape 21"/>
          <p:cNvSpPr>
            <a:spLocks noChangeArrowheads="1"/>
          </p:cNvSpPr>
          <p:nvPr/>
        </p:nvSpPr>
        <p:spPr bwMode="auto">
          <a:xfrm rot="1401620" flipH="1" flipV="1">
            <a:off x="3762375" y="3622675"/>
            <a:ext cx="330200" cy="571500"/>
          </a:xfrm>
          <a:prstGeom prst="downArrow">
            <a:avLst>
              <a:gd name="adj1" fmla="val 50000"/>
              <a:gd name="adj2" fmla="val 43269"/>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defRPr/>
            </a:pPr>
            <a:endParaRPr lang="ja-JP" altLang="en-US"/>
          </a:p>
        </p:txBody>
      </p:sp>
      <p:sp>
        <p:nvSpPr>
          <p:cNvPr id="391190" name="AutoShape 22"/>
          <p:cNvSpPr>
            <a:spLocks noChangeArrowheads="1"/>
          </p:cNvSpPr>
          <p:nvPr/>
        </p:nvSpPr>
        <p:spPr bwMode="auto">
          <a:xfrm rot="20198380" flipH="1">
            <a:off x="3776663" y="2493963"/>
            <a:ext cx="330200" cy="571500"/>
          </a:xfrm>
          <a:prstGeom prst="downArrow">
            <a:avLst>
              <a:gd name="adj1" fmla="val 50000"/>
              <a:gd name="adj2" fmla="val 43269"/>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defRPr/>
            </a:pPr>
            <a:endParaRPr lang="ja-JP" altLang="en-US"/>
          </a:p>
        </p:txBody>
      </p:sp>
      <p:sp>
        <p:nvSpPr>
          <p:cNvPr id="391191" name="Text Box 23"/>
          <p:cNvSpPr txBox="1">
            <a:spLocks noChangeArrowheads="1"/>
          </p:cNvSpPr>
          <p:nvPr/>
        </p:nvSpPr>
        <p:spPr bwMode="auto">
          <a:xfrm>
            <a:off x="5470525" y="3871913"/>
            <a:ext cx="1031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ja-JP" sz="2000">
                <a:solidFill>
                  <a:schemeClr val="bg1"/>
                </a:solidFill>
              </a:rPr>
              <a:t>Plasma</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UnifiedModel"/>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t="3267"/>
          <a:stretch>
            <a:fillRect/>
          </a:stretch>
        </p:blipFill>
        <p:spPr bwMode="auto">
          <a:xfrm>
            <a:off x="606425" y="1284288"/>
            <a:ext cx="4546600" cy="508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pic>
      <p:sp>
        <p:nvSpPr>
          <p:cNvPr id="10" name="Rectangle 7"/>
          <p:cNvSpPr>
            <a:spLocks noChangeArrowheads="1"/>
          </p:cNvSpPr>
          <p:nvPr/>
        </p:nvSpPr>
        <p:spPr bwMode="auto">
          <a:xfrm>
            <a:off x="823913" y="2447925"/>
            <a:ext cx="1006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ja-JP" sz="2400">
                <a:solidFill>
                  <a:schemeClr val="accent2"/>
                </a:solidFill>
              </a:rPr>
              <a:t>γ&gt;10</a:t>
            </a:r>
          </a:p>
        </p:txBody>
      </p:sp>
      <p:sp>
        <p:nvSpPr>
          <p:cNvPr id="11" name="Text Box 9"/>
          <p:cNvSpPr txBox="1">
            <a:spLocks noChangeArrowheads="1"/>
          </p:cNvSpPr>
          <p:nvPr/>
        </p:nvSpPr>
        <p:spPr bwMode="auto">
          <a:xfrm>
            <a:off x="1125538" y="2568575"/>
            <a:ext cx="361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ja-JP" sz="2400">
                <a:solidFill>
                  <a:srgbClr val="000099"/>
                </a:solidFill>
              </a:rPr>
              <a:t>~</a:t>
            </a:r>
          </a:p>
        </p:txBody>
      </p:sp>
      <p:sp>
        <p:nvSpPr>
          <p:cNvPr id="12" name="Text Box 83"/>
          <p:cNvSpPr txBox="1">
            <a:spLocks noChangeArrowheads="1"/>
          </p:cNvSpPr>
          <p:nvPr/>
        </p:nvSpPr>
        <p:spPr bwMode="auto">
          <a:xfrm>
            <a:off x="673100" y="4197350"/>
            <a:ext cx="1058863"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ja-JP" altLang="en-US" sz="1800"/>
              <a:t>ガス円盤</a:t>
            </a:r>
          </a:p>
        </p:txBody>
      </p:sp>
      <p:sp>
        <p:nvSpPr>
          <p:cNvPr id="13" name="Text Box 90"/>
          <p:cNvSpPr txBox="1">
            <a:spLocks noChangeArrowheads="1"/>
          </p:cNvSpPr>
          <p:nvPr/>
        </p:nvSpPr>
        <p:spPr bwMode="auto">
          <a:xfrm>
            <a:off x="2019300" y="2962275"/>
            <a:ext cx="86995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ja-JP" altLang="en-US" sz="1800"/>
              <a:t>母銀河</a:t>
            </a:r>
          </a:p>
        </p:txBody>
      </p:sp>
      <p:sp>
        <p:nvSpPr>
          <p:cNvPr id="14" name="Text Box 92"/>
          <p:cNvSpPr txBox="1">
            <a:spLocks noChangeArrowheads="1"/>
          </p:cNvSpPr>
          <p:nvPr/>
        </p:nvSpPr>
        <p:spPr bwMode="auto">
          <a:xfrm>
            <a:off x="250825" y="3235325"/>
            <a:ext cx="488950" cy="13843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a:spAutoFit/>
          </a:bodyPr>
          <a:lstStyle/>
          <a:p>
            <a:pPr>
              <a:defRPr/>
            </a:pPr>
            <a:r>
              <a:rPr lang="ja-JP" altLang="en-US" sz="2000"/>
              <a:t>数百光年</a:t>
            </a:r>
          </a:p>
        </p:txBody>
      </p:sp>
      <p:sp>
        <p:nvSpPr>
          <p:cNvPr id="15" name="Rectangle 97"/>
          <p:cNvSpPr>
            <a:spLocks noChangeArrowheads="1"/>
          </p:cNvSpPr>
          <p:nvPr/>
        </p:nvSpPr>
        <p:spPr bwMode="auto">
          <a:xfrm>
            <a:off x="2911475" y="1052513"/>
            <a:ext cx="2592388" cy="540067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ja-JP" altLang="en-US" dirty="0"/>
          </a:p>
        </p:txBody>
      </p:sp>
      <p:sp>
        <p:nvSpPr>
          <p:cNvPr id="18" name="Text Box 86"/>
          <p:cNvSpPr txBox="1">
            <a:spLocks noChangeArrowheads="1"/>
          </p:cNvSpPr>
          <p:nvPr/>
        </p:nvSpPr>
        <p:spPr bwMode="auto">
          <a:xfrm>
            <a:off x="1890713" y="2357438"/>
            <a:ext cx="1331912"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ja-JP" altLang="en-US" sz="1800"/>
              <a:t>宇宙ジェット</a:t>
            </a:r>
          </a:p>
        </p:txBody>
      </p:sp>
      <p:sp>
        <p:nvSpPr>
          <p:cNvPr id="2" name="タイトル 1"/>
          <p:cNvSpPr>
            <a:spLocks noGrp="1"/>
          </p:cNvSpPr>
          <p:nvPr>
            <p:ph type="title"/>
          </p:nvPr>
        </p:nvSpPr>
        <p:spPr>
          <a:xfrm>
            <a:off x="468313" y="115888"/>
            <a:ext cx="8229600" cy="1143000"/>
          </a:xfrm>
        </p:spPr>
        <p:txBody>
          <a:bodyPr/>
          <a:lstStyle/>
          <a:p>
            <a:pPr>
              <a:defRPr/>
            </a:pPr>
            <a:r>
              <a:rPr lang="ja-JP" altLang="en-US" sz="3600" dirty="0"/>
              <a:t>相対論的宇宙ジェットの形成：</a:t>
            </a:r>
            <a:r>
              <a:rPr lang="en-US" altLang="ja-JP" sz="3600" dirty="0"/>
              <a:t/>
            </a:r>
            <a:br>
              <a:rPr lang="en-US" altLang="ja-JP" sz="3600" dirty="0"/>
            </a:br>
            <a:r>
              <a:rPr lang="ja-JP" altLang="en-US" sz="3600" dirty="0"/>
              <a:t>ブラックホール・プラズマ・エンジン</a:t>
            </a:r>
          </a:p>
        </p:txBody>
      </p:sp>
      <p:sp>
        <p:nvSpPr>
          <p:cNvPr id="7" name="Text Box 4"/>
          <p:cNvSpPr txBox="1">
            <a:spLocks noChangeArrowheads="1"/>
          </p:cNvSpPr>
          <p:nvPr/>
        </p:nvSpPr>
        <p:spPr bwMode="auto">
          <a:xfrm>
            <a:off x="0" y="6488113"/>
            <a:ext cx="2447925"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altLang="ja-JP" sz="1800" dirty="0"/>
              <a:t>F, Owen, J. Biretta</a:t>
            </a:r>
          </a:p>
        </p:txBody>
      </p:sp>
      <p:sp>
        <p:nvSpPr>
          <p:cNvPr id="17" name="Text Box 80"/>
          <p:cNvSpPr txBox="1">
            <a:spLocks noChangeArrowheads="1"/>
          </p:cNvSpPr>
          <p:nvPr/>
        </p:nvSpPr>
        <p:spPr bwMode="auto">
          <a:xfrm>
            <a:off x="1835150" y="4292600"/>
            <a:ext cx="1441450" cy="10779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ja-JP" altLang="en-US" sz="1600" dirty="0"/>
              <a:t>超巨大</a:t>
            </a:r>
            <a:r>
              <a:rPr lang="en-US" altLang="ja-JP" sz="1600" dirty="0"/>
              <a:t/>
            </a:r>
            <a:br>
              <a:rPr lang="en-US" altLang="ja-JP" sz="1600" dirty="0"/>
            </a:br>
            <a:r>
              <a:rPr lang="ja-JP" altLang="en-US" sz="1600" dirty="0"/>
              <a:t>ブラックホール</a:t>
            </a:r>
            <a:endParaRPr lang="en-US" altLang="ja-JP" sz="1600" dirty="0"/>
          </a:p>
          <a:p>
            <a:pPr>
              <a:defRPr/>
            </a:pPr>
            <a:r>
              <a:rPr lang="ja-JP" altLang="en-US" sz="1600" dirty="0"/>
              <a:t>（太陽質量の</a:t>
            </a:r>
            <a:r>
              <a:rPr lang="en-US" altLang="ja-JP" sz="1600" dirty="0"/>
              <a:t/>
            </a:r>
            <a:br>
              <a:rPr lang="en-US" altLang="ja-JP" sz="1600" dirty="0"/>
            </a:br>
            <a:r>
              <a:rPr lang="en-US" altLang="ja-JP" sz="1600" dirty="0"/>
              <a:t>1</a:t>
            </a:r>
            <a:r>
              <a:rPr lang="ja-JP" altLang="en-US" sz="1600" dirty="0"/>
              <a:t>億倍程度）</a:t>
            </a:r>
          </a:p>
        </p:txBody>
      </p:sp>
      <p:sp>
        <p:nvSpPr>
          <p:cNvPr id="3" name="テキスト ボックス 2"/>
          <p:cNvSpPr txBox="1"/>
          <p:nvPr/>
        </p:nvSpPr>
        <p:spPr>
          <a:xfrm>
            <a:off x="3419475" y="1700213"/>
            <a:ext cx="5724525" cy="4402137"/>
          </a:xfrm>
          <a:prstGeom prst="rect">
            <a:avLst/>
          </a:prstGeom>
          <a:noFill/>
        </p:spPr>
        <p:txBody>
          <a:bodyPr>
            <a:spAutoFit/>
          </a:bodyPr>
          <a:lstStyle/>
          <a:p>
            <a:pPr marL="457200" indent="-457200">
              <a:buFont typeface="Wingdings" charset="2"/>
              <a:buChar char="l"/>
              <a:defRPr/>
            </a:pPr>
            <a:r>
              <a:rPr lang="ja-JP" altLang="en-US" dirty="0"/>
              <a:t>ブラックホールのまわりの激しい現象により引き起こされる．</a:t>
            </a:r>
            <a:endParaRPr lang="en-US" altLang="ja-JP" dirty="0"/>
          </a:p>
          <a:p>
            <a:pPr>
              <a:defRPr/>
            </a:pPr>
            <a:r>
              <a:rPr lang="ja-JP" altLang="en-US" dirty="0"/>
              <a:t>（ブラックホール・プラズマ・エンジン）</a:t>
            </a:r>
            <a:endParaRPr lang="en-US" altLang="ja-JP" dirty="0"/>
          </a:p>
          <a:p>
            <a:pPr marL="457200" indent="-457200">
              <a:buFont typeface="Wingdings" charset="2"/>
              <a:buChar char="l"/>
              <a:defRPr/>
            </a:pPr>
            <a:r>
              <a:rPr lang="ja-JP" altLang="en-US"/>
              <a:t>ニュートン重力のみを遠達力とする天</a:t>
            </a:r>
            <a:r>
              <a:rPr lang="ja-JP" altLang="en-US" dirty="0"/>
              <a:t>文学では理解できない現象．</a:t>
            </a:r>
            <a:endParaRPr lang="en-US" altLang="ja-JP" dirty="0"/>
          </a:p>
          <a:p>
            <a:pPr marL="457200" indent="-457200">
              <a:buFont typeface="Wingdings" charset="2"/>
              <a:buChar char="l"/>
              <a:defRPr/>
            </a:pPr>
            <a:r>
              <a:rPr lang="ja-JP" altLang="en-US" dirty="0"/>
              <a:t>プラズマと磁場の相互作用を</a:t>
            </a:r>
            <a:r>
              <a:rPr lang="ja-JP" altLang="en-US"/>
              <a:t>考慮した一般相対論的現象</a:t>
            </a:r>
            <a:r>
              <a:rPr lang="en-US" altLang="ja-JP" dirty="0"/>
              <a:t/>
            </a:r>
            <a:br>
              <a:rPr lang="en-US" altLang="ja-JP" dirty="0"/>
            </a:br>
            <a:r>
              <a:rPr lang="en-US" altLang="ja-JP" dirty="0"/>
              <a:t>	</a:t>
            </a:r>
            <a:r>
              <a:rPr lang="ja-JP" altLang="en-US" sz="2400" dirty="0"/>
              <a:t>一般相対論＋プラズマ物理学＋</a:t>
            </a:r>
            <a:endParaRPr lang="en-US" altLang="ja-JP" sz="2400" dirty="0"/>
          </a:p>
          <a:p>
            <a:pPr>
              <a:defRPr/>
            </a:pPr>
            <a:r>
              <a:rPr lang="en-US" altLang="ja-JP" sz="2400" dirty="0"/>
              <a:t>	</a:t>
            </a:r>
            <a:r>
              <a:rPr lang="ja-JP" altLang="en-US" sz="2400" dirty="0"/>
              <a:t>数値シミュレーション</a:t>
            </a:r>
          </a:p>
          <a:p>
            <a:pPr>
              <a:defRPr/>
            </a:pPr>
            <a:endParaRPr lang="ja-JP" altLang="en-US" dirty="0"/>
          </a:p>
        </p:txBody>
      </p:sp>
      <p:sp>
        <p:nvSpPr>
          <p:cNvPr id="22" name="テキスト ボックス 21">
            <a:extLst>
              <a:ext uri="{FF2B5EF4-FFF2-40B4-BE49-F238E27FC236}">
                <a16:creationId xmlns:a16="http://schemas.microsoft.com/office/drawing/2014/main" xmlns="" id="{D6B22D80-B7C8-2A44-855A-B1890CBD8A20}"/>
              </a:ext>
            </a:extLst>
          </p:cNvPr>
          <p:cNvSpPr txBox="1"/>
          <p:nvPr/>
        </p:nvSpPr>
        <p:spPr>
          <a:xfrm>
            <a:off x="4211960" y="6237312"/>
            <a:ext cx="4671472" cy="523220"/>
          </a:xfrm>
          <a:prstGeom prst="rect">
            <a:avLst/>
          </a:prstGeom>
          <a:noFill/>
        </p:spPr>
        <p:txBody>
          <a:bodyPr wrap="none" rtlCol="0">
            <a:spAutoFit/>
          </a:bodyPr>
          <a:lstStyle/>
          <a:p>
            <a:r>
              <a:rPr kumimoji="1" lang="ja-JP" altLang="en-US"/>
              <a:t>「</a:t>
            </a:r>
            <a:r>
              <a:rPr kumimoji="1" lang="en-US" altLang="ja-JP" dirty="0"/>
              <a:t>GRMHD</a:t>
            </a:r>
            <a:r>
              <a:rPr kumimoji="1" lang="ja-JP" altLang="en-US"/>
              <a:t>数値シミュレーション」</a:t>
            </a:r>
          </a:p>
        </p:txBody>
      </p:sp>
      <p:grpSp>
        <p:nvGrpSpPr>
          <p:cNvPr id="21" name="グループ化 20">
            <a:extLst>
              <a:ext uri="{FF2B5EF4-FFF2-40B4-BE49-F238E27FC236}">
                <a16:creationId xmlns:a16="http://schemas.microsoft.com/office/drawing/2014/main" xmlns="" id="{126D1CF4-4381-D14E-9F41-6520554B29C7}"/>
              </a:ext>
            </a:extLst>
          </p:cNvPr>
          <p:cNvGrpSpPr/>
          <p:nvPr/>
        </p:nvGrpSpPr>
        <p:grpSpPr>
          <a:xfrm>
            <a:off x="1763688" y="1658225"/>
            <a:ext cx="5806299" cy="4795111"/>
            <a:chOff x="1798638" y="1658225"/>
            <a:chExt cx="5806299" cy="4795111"/>
          </a:xfrm>
        </p:grpSpPr>
        <p:cxnSp>
          <p:nvCxnSpPr>
            <p:cNvPr id="6" name="直線コネクタ 5"/>
            <p:cNvCxnSpPr>
              <a:cxnSpLocks/>
            </p:cNvCxnSpPr>
            <p:nvPr/>
          </p:nvCxnSpPr>
          <p:spPr>
            <a:xfrm flipV="1">
              <a:off x="1798638" y="2060848"/>
              <a:ext cx="1117178" cy="1731691"/>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41" name="直線コネクタ 40"/>
            <p:cNvCxnSpPr>
              <a:cxnSpLocks/>
            </p:cNvCxnSpPr>
            <p:nvPr/>
          </p:nvCxnSpPr>
          <p:spPr>
            <a:xfrm>
              <a:off x="1808163" y="3967163"/>
              <a:ext cx="1899741" cy="2486173"/>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pic>
          <p:nvPicPr>
            <p:cNvPr id="29" name="図 5">
              <a:extLst>
                <a:ext uri="{FF2B5EF4-FFF2-40B4-BE49-F238E27FC236}">
                  <a16:creationId xmlns:a16="http://schemas.microsoft.com/office/drawing/2014/main" xmlns="" id="{B9872C6E-25A8-5C46-9110-D55065231C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053294">
              <a:off x="3240850" y="1658225"/>
              <a:ext cx="4364087" cy="4452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4" name="テキスト ボックス 33">
            <a:extLst>
              <a:ext uri="{FF2B5EF4-FFF2-40B4-BE49-F238E27FC236}">
                <a16:creationId xmlns:a16="http://schemas.microsoft.com/office/drawing/2014/main" xmlns="" id="{44E2BDDC-14C3-4F4A-93A7-B869E4296D34}"/>
              </a:ext>
            </a:extLst>
          </p:cNvPr>
          <p:cNvSpPr txBox="1"/>
          <p:nvPr/>
        </p:nvSpPr>
        <p:spPr>
          <a:xfrm rot="21026008">
            <a:off x="3687148" y="5642808"/>
            <a:ext cx="4208203" cy="461665"/>
          </a:xfrm>
          <a:prstGeom prst="rect">
            <a:avLst/>
          </a:prstGeom>
          <a:noFill/>
        </p:spPr>
        <p:txBody>
          <a:bodyPr wrap="none" rtlCol="0">
            <a:spAutoFit/>
          </a:bodyPr>
          <a:lstStyle/>
          <a:p>
            <a:r>
              <a:rPr kumimoji="1" lang="en-US" altLang="ja-JP" sz="2400" dirty="0">
                <a:solidFill>
                  <a:schemeClr val="bg1"/>
                </a:solidFill>
              </a:rPr>
              <a:t>McKinney &amp; Blandford (2009)</a:t>
            </a:r>
            <a:endParaRPr kumimoji="1" lang="ja-JP" altLang="en-US" sz="2400">
              <a:solidFill>
                <a:schemeClr val="bg1"/>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47290"/>
            <a:ext cx="8229600" cy="1143000"/>
          </a:xfrm>
        </p:spPr>
        <p:txBody>
          <a:bodyPr/>
          <a:lstStyle/>
          <a:p>
            <a:pPr>
              <a:defRPr/>
            </a:pPr>
            <a:r>
              <a:rPr lang="ja-JP" altLang="en-US" dirty="0"/>
              <a:t>研究対象</a:t>
            </a:r>
          </a:p>
        </p:txBody>
      </p:sp>
      <p:sp>
        <p:nvSpPr>
          <p:cNvPr id="4" name="円/楕円 3"/>
          <p:cNvSpPr/>
          <p:nvPr/>
        </p:nvSpPr>
        <p:spPr>
          <a:xfrm>
            <a:off x="1187624" y="1268760"/>
            <a:ext cx="7272808" cy="2160588"/>
          </a:xfrm>
          <a:prstGeom prst="ellipse">
            <a:avLst/>
          </a:prstGeom>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ja-JP" altLang="en-US">
                <a:solidFill>
                  <a:schemeClr val="tx1"/>
                </a:solidFill>
              </a:rPr>
              <a:t>ブラックホール</a:t>
            </a:r>
            <a:r>
              <a:rPr lang="en-US" altLang="ja-JP" dirty="0">
                <a:solidFill>
                  <a:schemeClr val="tx1"/>
                </a:solidFill>
              </a:rPr>
              <a:t> </a:t>
            </a:r>
            <a:r>
              <a:rPr lang="ja-JP" altLang="en-US">
                <a:solidFill>
                  <a:schemeClr val="tx1"/>
                </a:solidFill>
              </a:rPr>
              <a:t>プラズマ</a:t>
            </a:r>
            <a:r>
              <a:rPr lang="en-US" altLang="ja-JP" dirty="0">
                <a:solidFill>
                  <a:schemeClr val="tx1"/>
                </a:solidFill>
              </a:rPr>
              <a:t> </a:t>
            </a:r>
            <a:r>
              <a:rPr lang="ja-JP" altLang="en-US">
                <a:solidFill>
                  <a:schemeClr val="tx1"/>
                </a:solidFill>
              </a:rPr>
              <a:t>エンジン</a:t>
            </a:r>
            <a:r>
              <a:rPr lang="en-US" altLang="ja-JP" dirty="0">
                <a:solidFill>
                  <a:schemeClr val="tx1"/>
                </a:solidFill>
              </a:rPr>
              <a:t/>
            </a:r>
            <a:br>
              <a:rPr lang="en-US" altLang="ja-JP" dirty="0">
                <a:solidFill>
                  <a:schemeClr val="tx1"/>
                </a:solidFill>
              </a:rPr>
            </a:br>
            <a:r>
              <a:rPr lang="ja-JP" altLang="en-US">
                <a:solidFill>
                  <a:schemeClr val="tx1"/>
                </a:solidFill>
              </a:rPr>
              <a:t>（高エネルギー天体現象）</a:t>
            </a:r>
            <a:endParaRPr lang="ja-JP" altLang="en-US" dirty="0">
              <a:solidFill>
                <a:schemeClr val="tx1"/>
              </a:solidFill>
            </a:endParaRPr>
          </a:p>
        </p:txBody>
      </p:sp>
      <p:sp>
        <p:nvSpPr>
          <p:cNvPr id="18436" name="テキスト ボックス 5"/>
          <p:cNvSpPr txBox="1">
            <a:spLocks noChangeArrowheads="1"/>
          </p:cNvSpPr>
          <p:nvPr/>
        </p:nvSpPr>
        <p:spPr bwMode="auto">
          <a:xfrm>
            <a:off x="2124075" y="1268760"/>
            <a:ext cx="1504950" cy="523875"/>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800">
                <a:solidFill>
                  <a:schemeClr val="tx1"/>
                </a:solidFill>
                <a:latin typeface="Arial" charset="0"/>
                <a:ea typeface="ＭＳ Ｐゴシック" charset="0"/>
                <a:cs typeface="ＭＳ Ｐゴシック" charset="0"/>
              </a:defRPr>
            </a:lvl1pPr>
            <a:lvl2pPr marL="742950" indent="-285750">
              <a:defRPr kumimoji="1" sz="2800">
                <a:solidFill>
                  <a:schemeClr val="tx1"/>
                </a:solidFill>
                <a:latin typeface="Arial" charset="0"/>
                <a:ea typeface="ＭＳ Ｐゴシック" charset="0"/>
              </a:defRPr>
            </a:lvl2pPr>
            <a:lvl3pPr marL="1143000" indent="-228600">
              <a:defRPr kumimoji="1" sz="2800">
                <a:solidFill>
                  <a:schemeClr val="tx1"/>
                </a:solidFill>
                <a:latin typeface="Arial" charset="0"/>
                <a:ea typeface="ＭＳ Ｐゴシック" charset="0"/>
              </a:defRPr>
            </a:lvl3pPr>
            <a:lvl4pPr marL="1600200" indent="-228600">
              <a:defRPr kumimoji="1" sz="2800">
                <a:solidFill>
                  <a:schemeClr val="tx1"/>
                </a:solidFill>
                <a:latin typeface="Arial" charset="0"/>
                <a:ea typeface="ＭＳ Ｐゴシック" charset="0"/>
              </a:defRPr>
            </a:lvl4pPr>
            <a:lvl5pPr marL="2057400" indent="-228600">
              <a:defRPr kumimoji="1" sz="2800">
                <a:solidFill>
                  <a:schemeClr val="tx1"/>
                </a:solidFill>
                <a:latin typeface="Arial" charset="0"/>
                <a:ea typeface="ＭＳ Ｐゴシック" charset="0"/>
              </a:defRPr>
            </a:lvl5pPr>
            <a:lvl6pPr marL="2514600" indent="-228600" fontAlgn="base">
              <a:spcBef>
                <a:spcPct val="0"/>
              </a:spcBef>
              <a:spcAft>
                <a:spcPct val="0"/>
              </a:spcAft>
              <a:defRPr kumimoji="1" sz="2800">
                <a:solidFill>
                  <a:schemeClr val="tx1"/>
                </a:solidFill>
                <a:latin typeface="Arial" charset="0"/>
                <a:ea typeface="ＭＳ Ｐゴシック" charset="0"/>
              </a:defRPr>
            </a:lvl6pPr>
            <a:lvl7pPr marL="2971800" indent="-228600" fontAlgn="base">
              <a:spcBef>
                <a:spcPct val="0"/>
              </a:spcBef>
              <a:spcAft>
                <a:spcPct val="0"/>
              </a:spcAft>
              <a:defRPr kumimoji="1" sz="2800">
                <a:solidFill>
                  <a:schemeClr val="tx1"/>
                </a:solidFill>
                <a:latin typeface="Arial" charset="0"/>
                <a:ea typeface="ＭＳ Ｐゴシック" charset="0"/>
              </a:defRPr>
            </a:lvl7pPr>
            <a:lvl8pPr marL="3429000" indent="-228600" fontAlgn="base">
              <a:spcBef>
                <a:spcPct val="0"/>
              </a:spcBef>
              <a:spcAft>
                <a:spcPct val="0"/>
              </a:spcAft>
              <a:defRPr kumimoji="1" sz="2800">
                <a:solidFill>
                  <a:schemeClr val="tx1"/>
                </a:solidFill>
                <a:latin typeface="Arial" charset="0"/>
                <a:ea typeface="ＭＳ Ｐゴシック" charset="0"/>
              </a:defRPr>
            </a:lvl8pPr>
            <a:lvl9pPr marL="3886200" indent="-228600" fontAlgn="base">
              <a:spcBef>
                <a:spcPct val="0"/>
              </a:spcBef>
              <a:spcAft>
                <a:spcPct val="0"/>
              </a:spcAft>
              <a:defRPr kumimoji="1" sz="2800">
                <a:solidFill>
                  <a:schemeClr val="tx1"/>
                </a:solidFill>
                <a:latin typeface="Arial" charset="0"/>
                <a:ea typeface="ＭＳ Ｐゴシック" charset="0"/>
              </a:defRPr>
            </a:lvl9pPr>
          </a:lstStyle>
          <a:p>
            <a:r>
              <a:rPr lang="ja-JP" altLang="en-US"/>
              <a:t>プラズマ</a:t>
            </a:r>
          </a:p>
        </p:txBody>
      </p:sp>
      <p:sp>
        <p:nvSpPr>
          <p:cNvPr id="18437" name="テキスト ボックス 6"/>
          <p:cNvSpPr txBox="1">
            <a:spLocks noChangeArrowheads="1"/>
          </p:cNvSpPr>
          <p:nvPr/>
        </p:nvSpPr>
        <p:spPr bwMode="auto">
          <a:xfrm>
            <a:off x="5795963" y="1268760"/>
            <a:ext cx="903287" cy="523875"/>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800">
                <a:solidFill>
                  <a:schemeClr val="tx1"/>
                </a:solidFill>
                <a:latin typeface="Arial" charset="0"/>
                <a:ea typeface="ＭＳ Ｐゴシック" charset="0"/>
                <a:cs typeface="ＭＳ Ｐゴシック" charset="0"/>
              </a:defRPr>
            </a:lvl1pPr>
            <a:lvl2pPr marL="742950" indent="-285750">
              <a:defRPr kumimoji="1" sz="2800">
                <a:solidFill>
                  <a:schemeClr val="tx1"/>
                </a:solidFill>
                <a:latin typeface="Arial" charset="0"/>
                <a:ea typeface="ＭＳ Ｐゴシック" charset="0"/>
              </a:defRPr>
            </a:lvl2pPr>
            <a:lvl3pPr marL="1143000" indent="-228600">
              <a:defRPr kumimoji="1" sz="2800">
                <a:solidFill>
                  <a:schemeClr val="tx1"/>
                </a:solidFill>
                <a:latin typeface="Arial" charset="0"/>
                <a:ea typeface="ＭＳ Ｐゴシック" charset="0"/>
              </a:defRPr>
            </a:lvl3pPr>
            <a:lvl4pPr marL="1600200" indent="-228600">
              <a:defRPr kumimoji="1" sz="2800">
                <a:solidFill>
                  <a:schemeClr val="tx1"/>
                </a:solidFill>
                <a:latin typeface="Arial" charset="0"/>
                <a:ea typeface="ＭＳ Ｐゴシック" charset="0"/>
              </a:defRPr>
            </a:lvl4pPr>
            <a:lvl5pPr marL="2057400" indent="-228600">
              <a:defRPr kumimoji="1" sz="2800">
                <a:solidFill>
                  <a:schemeClr val="tx1"/>
                </a:solidFill>
                <a:latin typeface="Arial" charset="0"/>
                <a:ea typeface="ＭＳ Ｐゴシック" charset="0"/>
              </a:defRPr>
            </a:lvl5pPr>
            <a:lvl6pPr marL="2514600" indent="-228600" fontAlgn="base">
              <a:spcBef>
                <a:spcPct val="0"/>
              </a:spcBef>
              <a:spcAft>
                <a:spcPct val="0"/>
              </a:spcAft>
              <a:defRPr kumimoji="1" sz="2800">
                <a:solidFill>
                  <a:schemeClr val="tx1"/>
                </a:solidFill>
                <a:latin typeface="Arial" charset="0"/>
                <a:ea typeface="ＭＳ Ｐゴシック" charset="0"/>
              </a:defRPr>
            </a:lvl6pPr>
            <a:lvl7pPr marL="2971800" indent="-228600" fontAlgn="base">
              <a:spcBef>
                <a:spcPct val="0"/>
              </a:spcBef>
              <a:spcAft>
                <a:spcPct val="0"/>
              </a:spcAft>
              <a:defRPr kumimoji="1" sz="2800">
                <a:solidFill>
                  <a:schemeClr val="tx1"/>
                </a:solidFill>
                <a:latin typeface="Arial" charset="0"/>
                <a:ea typeface="ＭＳ Ｐゴシック" charset="0"/>
              </a:defRPr>
            </a:lvl7pPr>
            <a:lvl8pPr marL="3429000" indent="-228600" fontAlgn="base">
              <a:spcBef>
                <a:spcPct val="0"/>
              </a:spcBef>
              <a:spcAft>
                <a:spcPct val="0"/>
              </a:spcAft>
              <a:defRPr kumimoji="1" sz="2800">
                <a:solidFill>
                  <a:schemeClr val="tx1"/>
                </a:solidFill>
                <a:latin typeface="Arial" charset="0"/>
                <a:ea typeface="ＭＳ Ｐゴシック" charset="0"/>
              </a:defRPr>
            </a:lvl8pPr>
            <a:lvl9pPr marL="3886200" indent="-228600" fontAlgn="base">
              <a:spcBef>
                <a:spcPct val="0"/>
              </a:spcBef>
              <a:spcAft>
                <a:spcPct val="0"/>
              </a:spcAft>
              <a:defRPr kumimoji="1" sz="2800">
                <a:solidFill>
                  <a:schemeClr val="tx1"/>
                </a:solidFill>
                <a:latin typeface="Arial" charset="0"/>
                <a:ea typeface="ＭＳ Ｐゴシック" charset="0"/>
              </a:defRPr>
            </a:lvl9pPr>
          </a:lstStyle>
          <a:p>
            <a:r>
              <a:rPr lang="ja-JP" altLang="en-US"/>
              <a:t>磁場</a:t>
            </a:r>
          </a:p>
        </p:txBody>
      </p:sp>
      <p:sp>
        <p:nvSpPr>
          <p:cNvPr id="18438" name="テキスト ボックス 7"/>
          <p:cNvSpPr txBox="1">
            <a:spLocks noChangeArrowheads="1"/>
          </p:cNvSpPr>
          <p:nvPr/>
        </p:nvSpPr>
        <p:spPr bwMode="auto">
          <a:xfrm>
            <a:off x="1979613" y="3011835"/>
            <a:ext cx="2379662" cy="523875"/>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800">
                <a:solidFill>
                  <a:schemeClr val="tx1"/>
                </a:solidFill>
                <a:latin typeface="Arial" charset="0"/>
                <a:ea typeface="ＭＳ Ｐゴシック" charset="0"/>
                <a:cs typeface="ＭＳ Ｐゴシック" charset="0"/>
              </a:defRPr>
            </a:lvl1pPr>
            <a:lvl2pPr marL="742950" indent="-285750">
              <a:defRPr kumimoji="1" sz="2800">
                <a:solidFill>
                  <a:schemeClr val="tx1"/>
                </a:solidFill>
                <a:latin typeface="Arial" charset="0"/>
                <a:ea typeface="ＭＳ Ｐゴシック" charset="0"/>
              </a:defRPr>
            </a:lvl2pPr>
            <a:lvl3pPr marL="1143000" indent="-228600">
              <a:defRPr kumimoji="1" sz="2800">
                <a:solidFill>
                  <a:schemeClr val="tx1"/>
                </a:solidFill>
                <a:latin typeface="Arial" charset="0"/>
                <a:ea typeface="ＭＳ Ｐゴシック" charset="0"/>
              </a:defRPr>
            </a:lvl3pPr>
            <a:lvl4pPr marL="1600200" indent="-228600">
              <a:defRPr kumimoji="1" sz="2800">
                <a:solidFill>
                  <a:schemeClr val="tx1"/>
                </a:solidFill>
                <a:latin typeface="Arial" charset="0"/>
                <a:ea typeface="ＭＳ Ｐゴシック" charset="0"/>
              </a:defRPr>
            </a:lvl4pPr>
            <a:lvl5pPr marL="2057400" indent="-228600">
              <a:defRPr kumimoji="1" sz="2800">
                <a:solidFill>
                  <a:schemeClr val="tx1"/>
                </a:solidFill>
                <a:latin typeface="Arial" charset="0"/>
                <a:ea typeface="ＭＳ Ｐゴシック" charset="0"/>
              </a:defRPr>
            </a:lvl5pPr>
            <a:lvl6pPr marL="2514600" indent="-228600" fontAlgn="base">
              <a:spcBef>
                <a:spcPct val="0"/>
              </a:spcBef>
              <a:spcAft>
                <a:spcPct val="0"/>
              </a:spcAft>
              <a:defRPr kumimoji="1" sz="2800">
                <a:solidFill>
                  <a:schemeClr val="tx1"/>
                </a:solidFill>
                <a:latin typeface="Arial" charset="0"/>
                <a:ea typeface="ＭＳ Ｐゴシック" charset="0"/>
              </a:defRPr>
            </a:lvl6pPr>
            <a:lvl7pPr marL="2971800" indent="-228600" fontAlgn="base">
              <a:spcBef>
                <a:spcPct val="0"/>
              </a:spcBef>
              <a:spcAft>
                <a:spcPct val="0"/>
              </a:spcAft>
              <a:defRPr kumimoji="1" sz="2800">
                <a:solidFill>
                  <a:schemeClr val="tx1"/>
                </a:solidFill>
                <a:latin typeface="Arial" charset="0"/>
                <a:ea typeface="ＭＳ Ｐゴシック" charset="0"/>
              </a:defRPr>
            </a:lvl7pPr>
            <a:lvl8pPr marL="3429000" indent="-228600" fontAlgn="base">
              <a:spcBef>
                <a:spcPct val="0"/>
              </a:spcBef>
              <a:spcAft>
                <a:spcPct val="0"/>
              </a:spcAft>
              <a:defRPr kumimoji="1" sz="2800">
                <a:solidFill>
                  <a:schemeClr val="tx1"/>
                </a:solidFill>
                <a:latin typeface="Arial" charset="0"/>
                <a:ea typeface="ＭＳ Ｐゴシック" charset="0"/>
              </a:defRPr>
            </a:lvl8pPr>
            <a:lvl9pPr marL="3886200" indent="-228600" fontAlgn="base">
              <a:spcBef>
                <a:spcPct val="0"/>
              </a:spcBef>
              <a:spcAft>
                <a:spcPct val="0"/>
              </a:spcAft>
              <a:defRPr kumimoji="1" sz="2800">
                <a:solidFill>
                  <a:schemeClr val="tx1"/>
                </a:solidFill>
                <a:latin typeface="Arial" charset="0"/>
                <a:ea typeface="ＭＳ Ｐゴシック" charset="0"/>
              </a:defRPr>
            </a:lvl9pPr>
          </a:lstStyle>
          <a:p>
            <a:r>
              <a:rPr lang="ja-JP" altLang="en-US"/>
              <a:t>ブラックホール</a:t>
            </a:r>
          </a:p>
        </p:txBody>
      </p:sp>
      <p:sp>
        <p:nvSpPr>
          <p:cNvPr id="18439" name="テキスト ボックス 8"/>
          <p:cNvSpPr txBox="1">
            <a:spLocks noChangeArrowheads="1"/>
          </p:cNvSpPr>
          <p:nvPr/>
        </p:nvSpPr>
        <p:spPr bwMode="auto">
          <a:xfrm>
            <a:off x="6227763" y="2867373"/>
            <a:ext cx="1260475" cy="523875"/>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800">
                <a:solidFill>
                  <a:schemeClr val="tx1"/>
                </a:solidFill>
                <a:latin typeface="Arial" charset="0"/>
                <a:ea typeface="ＭＳ Ｐゴシック" charset="0"/>
                <a:cs typeface="ＭＳ Ｐゴシック" charset="0"/>
              </a:defRPr>
            </a:lvl1pPr>
            <a:lvl2pPr marL="742950" indent="-285750">
              <a:defRPr kumimoji="1" sz="2800">
                <a:solidFill>
                  <a:schemeClr val="tx1"/>
                </a:solidFill>
                <a:latin typeface="Arial" charset="0"/>
                <a:ea typeface="ＭＳ Ｐゴシック" charset="0"/>
              </a:defRPr>
            </a:lvl2pPr>
            <a:lvl3pPr marL="1143000" indent="-228600">
              <a:defRPr kumimoji="1" sz="2800">
                <a:solidFill>
                  <a:schemeClr val="tx1"/>
                </a:solidFill>
                <a:latin typeface="Arial" charset="0"/>
                <a:ea typeface="ＭＳ Ｐゴシック" charset="0"/>
              </a:defRPr>
            </a:lvl3pPr>
            <a:lvl4pPr marL="1600200" indent="-228600">
              <a:defRPr kumimoji="1" sz="2800">
                <a:solidFill>
                  <a:schemeClr val="tx1"/>
                </a:solidFill>
                <a:latin typeface="Arial" charset="0"/>
                <a:ea typeface="ＭＳ Ｐゴシック" charset="0"/>
              </a:defRPr>
            </a:lvl4pPr>
            <a:lvl5pPr marL="2057400" indent="-228600">
              <a:defRPr kumimoji="1" sz="2800">
                <a:solidFill>
                  <a:schemeClr val="tx1"/>
                </a:solidFill>
                <a:latin typeface="Arial" charset="0"/>
                <a:ea typeface="ＭＳ Ｐゴシック" charset="0"/>
              </a:defRPr>
            </a:lvl5pPr>
            <a:lvl6pPr marL="2514600" indent="-228600" fontAlgn="base">
              <a:spcBef>
                <a:spcPct val="0"/>
              </a:spcBef>
              <a:spcAft>
                <a:spcPct val="0"/>
              </a:spcAft>
              <a:defRPr kumimoji="1" sz="2800">
                <a:solidFill>
                  <a:schemeClr val="tx1"/>
                </a:solidFill>
                <a:latin typeface="Arial" charset="0"/>
                <a:ea typeface="ＭＳ Ｐゴシック" charset="0"/>
              </a:defRPr>
            </a:lvl6pPr>
            <a:lvl7pPr marL="2971800" indent="-228600" fontAlgn="base">
              <a:spcBef>
                <a:spcPct val="0"/>
              </a:spcBef>
              <a:spcAft>
                <a:spcPct val="0"/>
              </a:spcAft>
              <a:defRPr kumimoji="1" sz="2800">
                <a:solidFill>
                  <a:schemeClr val="tx1"/>
                </a:solidFill>
                <a:latin typeface="Arial" charset="0"/>
                <a:ea typeface="ＭＳ Ｐゴシック" charset="0"/>
              </a:defRPr>
            </a:lvl7pPr>
            <a:lvl8pPr marL="3429000" indent="-228600" fontAlgn="base">
              <a:spcBef>
                <a:spcPct val="0"/>
              </a:spcBef>
              <a:spcAft>
                <a:spcPct val="0"/>
              </a:spcAft>
              <a:defRPr kumimoji="1" sz="2800">
                <a:solidFill>
                  <a:schemeClr val="tx1"/>
                </a:solidFill>
                <a:latin typeface="Arial" charset="0"/>
                <a:ea typeface="ＭＳ Ｐゴシック" charset="0"/>
              </a:defRPr>
            </a:lvl8pPr>
            <a:lvl9pPr marL="3886200" indent="-228600" fontAlgn="base">
              <a:spcBef>
                <a:spcPct val="0"/>
              </a:spcBef>
              <a:spcAft>
                <a:spcPct val="0"/>
              </a:spcAft>
              <a:defRPr kumimoji="1" sz="2800">
                <a:solidFill>
                  <a:schemeClr val="tx1"/>
                </a:solidFill>
                <a:latin typeface="Arial" charset="0"/>
                <a:ea typeface="ＭＳ Ｐゴシック" charset="0"/>
              </a:defRPr>
            </a:lvl9pPr>
          </a:lstStyle>
          <a:p>
            <a:r>
              <a:rPr lang="ja-JP" altLang="en-US"/>
              <a:t>電磁波</a:t>
            </a:r>
          </a:p>
        </p:txBody>
      </p:sp>
      <p:sp>
        <p:nvSpPr>
          <p:cNvPr id="10" name="テキスト ボックス 9"/>
          <p:cNvSpPr txBox="1"/>
          <p:nvPr/>
        </p:nvSpPr>
        <p:spPr>
          <a:xfrm>
            <a:off x="5148263" y="3948460"/>
            <a:ext cx="3733800" cy="1384995"/>
          </a:xfrm>
          <a:prstGeom prst="rect">
            <a:avLst/>
          </a:prstGeom>
          <a:noFill/>
        </p:spPr>
        <p:txBody>
          <a:bodyPr>
            <a:spAutoFit/>
          </a:bodyPr>
          <a:lstStyle/>
          <a:p>
            <a:pPr marL="457200" indent="-457200">
              <a:buFont typeface="Wingdings" charset="2"/>
              <a:buChar char="v"/>
              <a:defRPr/>
            </a:pPr>
            <a:r>
              <a:rPr lang="ja-JP" altLang="en-US" dirty="0"/>
              <a:t>プラズマ物理学</a:t>
            </a:r>
            <a:endParaRPr lang="en-US" altLang="ja-JP" dirty="0"/>
          </a:p>
          <a:p>
            <a:pPr marL="457200" indent="-457200">
              <a:buFont typeface="Wingdings" charset="2"/>
              <a:buChar char="v"/>
              <a:defRPr/>
            </a:pPr>
            <a:r>
              <a:rPr lang="ja-JP" altLang="en-US" dirty="0"/>
              <a:t>一般相対性理論</a:t>
            </a:r>
            <a:endParaRPr lang="en-US" altLang="ja-JP" dirty="0"/>
          </a:p>
          <a:p>
            <a:pPr marL="457200" indent="-457200">
              <a:buFont typeface="Wingdings" charset="2"/>
              <a:buChar char="v"/>
              <a:defRPr/>
            </a:pPr>
            <a:r>
              <a:rPr lang="ja-JP" altLang="en-US"/>
              <a:t>数値シミュレーション</a:t>
            </a:r>
            <a:endParaRPr lang="en-US" altLang="ja-JP" dirty="0"/>
          </a:p>
        </p:txBody>
      </p:sp>
      <p:sp>
        <p:nvSpPr>
          <p:cNvPr id="11" name="右矢印 10"/>
          <p:cNvSpPr/>
          <p:nvPr/>
        </p:nvSpPr>
        <p:spPr>
          <a:xfrm rot="14607045">
            <a:off x="5152232" y="3014216"/>
            <a:ext cx="863600" cy="865187"/>
          </a:xfrm>
          <a:prstGeom prst="rightArrow">
            <a:avLst/>
          </a:prstGeom>
          <a:solidFill>
            <a:srgbClr val="3366FF"/>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dirty="0"/>
          </a:p>
        </p:txBody>
      </p:sp>
      <p:sp>
        <p:nvSpPr>
          <p:cNvPr id="5" name="テキスト ボックス 4"/>
          <p:cNvSpPr txBox="1">
            <a:spLocks noChangeArrowheads="1"/>
          </p:cNvSpPr>
          <p:nvPr/>
        </p:nvSpPr>
        <p:spPr bwMode="auto">
          <a:xfrm>
            <a:off x="611188" y="3475385"/>
            <a:ext cx="38211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800">
                <a:solidFill>
                  <a:schemeClr val="tx1"/>
                </a:solidFill>
                <a:latin typeface="Arial" charset="0"/>
                <a:ea typeface="ＭＳ Ｐゴシック" charset="0"/>
                <a:cs typeface="ＭＳ Ｐゴシック" charset="0"/>
              </a:defRPr>
            </a:lvl1pPr>
            <a:lvl2pPr marL="742950" indent="-285750">
              <a:defRPr kumimoji="1" sz="2800">
                <a:solidFill>
                  <a:schemeClr val="tx1"/>
                </a:solidFill>
                <a:latin typeface="Arial" charset="0"/>
                <a:ea typeface="ＭＳ Ｐゴシック" charset="0"/>
              </a:defRPr>
            </a:lvl2pPr>
            <a:lvl3pPr marL="1143000" indent="-228600">
              <a:defRPr kumimoji="1" sz="2800">
                <a:solidFill>
                  <a:schemeClr val="tx1"/>
                </a:solidFill>
                <a:latin typeface="Arial" charset="0"/>
                <a:ea typeface="ＭＳ Ｐゴシック" charset="0"/>
              </a:defRPr>
            </a:lvl3pPr>
            <a:lvl4pPr marL="1600200" indent="-228600">
              <a:defRPr kumimoji="1" sz="2800">
                <a:solidFill>
                  <a:schemeClr val="tx1"/>
                </a:solidFill>
                <a:latin typeface="Arial" charset="0"/>
                <a:ea typeface="ＭＳ Ｐゴシック" charset="0"/>
              </a:defRPr>
            </a:lvl4pPr>
            <a:lvl5pPr marL="2057400" indent="-228600">
              <a:defRPr kumimoji="1" sz="2800">
                <a:solidFill>
                  <a:schemeClr val="tx1"/>
                </a:solidFill>
                <a:latin typeface="Arial" charset="0"/>
                <a:ea typeface="ＭＳ Ｐゴシック" charset="0"/>
              </a:defRPr>
            </a:lvl5pPr>
            <a:lvl6pPr marL="2514600" indent="-228600" fontAlgn="base">
              <a:spcBef>
                <a:spcPct val="0"/>
              </a:spcBef>
              <a:spcAft>
                <a:spcPct val="0"/>
              </a:spcAft>
              <a:defRPr kumimoji="1" sz="2800">
                <a:solidFill>
                  <a:schemeClr val="tx1"/>
                </a:solidFill>
                <a:latin typeface="Arial" charset="0"/>
                <a:ea typeface="ＭＳ Ｐゴシック" charset="0"/>
              </a:defRPr>
            </a:lvl6pPr>
            <a:lvl7pPr marL="2971800" indent="-228600" fontAlgn="base">
              <a:spcBef>
                <a:spcPct val="0"/>
              </a:spcBef>
              <a:spcAft>
                <a:spcPct val="0"/>
              </a:spcAft>
              <a:defRPr kumimoji="1" sz="2800">
                <a:solidFill>
                  <a:schemeClr val="tx1"/>
                </a:solidFill>
                <a:latin typeface="Arial" charset="0"/>
                <a:ea typeface="ＭＳ Ｐゴシック" charset="0"/>
              </a:defRPr>
            </a:lvl7pPr>
            <a:lvl8pPr marL="3429000" indent="-228600" fontAlgn="base">
              <a:spcBef>
                <a:spcPct val="0"/>
              </a:spcBef>
              <a:spcAft>
                <a:spcPct val="0"/>
              </a:spcAft>
              <a:defRPr kumimoji="1" sz="2800">
                <a:solidFill>
                  <a:schemeClr val="tx1"/>
                </a:solidFill>
                <a:latin typeface="Arial" charset="0"/>
                <a:ea typeface="ＭＳ Ｐゴシック" charset="0"/>
              </a:defRPr>
            </a:lvl8pPr>
            <a:lvl9pPr marL="3886200" indent="-228600" fontAlgn="base">
              <a:spcBef>
                <a:spcPct val="0"/>
              </a:spcBef>
              <a:spcAft>
                <a:spcPct val="0"/>
              </a:spcAft>
              <a:defRPr kumimoji="1" sz="2800">
                <a:solidFill>
                  <a:schemeClr val="tx1"/>
                </a:solidFill>
                <a:latin typeface="Arial" charset="0"/>
                <a:ea typeface="ＭＳ Ｐゴシック" charset="0"/>
              </a:defRPr>
            </a:lvl9pPr>
          </a:lstStyle>
          <a:p>
            <a:r>
              <a:rPr lang="ja-JP" altLang="en-US" sz="2000"/>
              <a:t>（質量に比して</a:t>
            </a:r>
            <a:r>
              <a:rPr lang="ja-JP" altLang="en-US" sz="2000">
                <a:solidFill>
                  <a:srgbClr val="FF0000"/>
                </a:solidFill>
              </a:rPr>
              <a:t>非常に小さな</a:t>
            </a:r>
            <a:r>
              <a:rPr lang="ja-JP" altLang="en-US" sz="2000"/>
              <a:t>天体）</a:t>
            </a:r>
          </a:p>
        </p:txBody>
      </p:sp>
      <p:sp>
        <p:nvSpPr>
          <p:cNvPr id="7" name="テキスト ボックス 6">
            <a:extLst>
              <a:ext uri="{FF2B5EF4-FFF2-40B4-BE49-F238E27FC236}">
                <a16:creationId xmlns:a16="http://schemas.microsoft.com/office/drawing/2014/main" xmlns="" id="{217F0C52-7ADD-0D4A-858C-11FEFC1952C4}"/>
              </a:ext>
            </a:extLst>
          </p:cNvPr>
          <p:cNvSpPr txBox="1"/>
          <p:nvPr/>
        </p:nvSpPr>
        <p:spPr>
          <a:xfrm>
            <a:off x="4788024" y="5229200"/>
            <a:ext cx="3600400" cy="769441"/>
          </a:xfrm>
          <a:prstGeom prst="rect">
            <a:avLst/>
          </a:prstGeom>
          <a:noFill/>
        </p:spPr>
        <p:txBody>
          <a:bodyPr wrap="square" rtlCol="0">
            <a:spAutoFit/>
          </a:bodyPr>
          <a:lstStyle/>
          <a:p>
            <a:r>
              <a:rPr kumimoji="1" lang="en-US" altLang="ja-JP" sz="2400" dirty="0">
                <a:latin typeface="+mn-lt"/>
              </a:rPr>
              <a:t>GRMHD</a:t>
            </a:r>
          </a:p>
          <a:p>
            <a:r>
              <a:rPr lang="ja-JP" altLang="en-US" sz="2000">
                <a:latin typeface="+mn-lt"/>
              </a:rPr>
              <a:t>（一般相対論的電磁流体力学）</a:t>
            </a:r>
            <a:endParaRPr kumimoji="1" lang="ja-JP" altLang="en-US" sz="2000">
              <a:latin typeface="+mn-lt"/>
            </a:endParaRPr>
          </a:p>
        </p:txBody>
      </p:sp>
      <p:sp>
        <p:nvSpPr>
          <p:cNvPr id="3" name="テキスト ボックス 2">
            <a:extLst>
              <a:ext uri="{FF2B5EF4-FFF2-40B4-BE49-F238E27FC236}">
                <a16:creationId xmlns:a16="http://schemas.microsoft.com/office/drawing/2014/main" xmlns="" id="{F9C6E152-B308-B64B-9727-15AA8B20FCDD}"/>
              </a:ext>
            </a:extLst>
          </p:cNvPr>
          <p:cNvSpPr txBox="1"/>
          <p:nvPr/>
        </p:nvSpPr>
        <p:spPr>
          <a:xfrm>
            <a:off x="539552" y="4363959"/>
            <a:ext cx="4248472" cy="1938992"/>
          </a:xfrm>
          <a:prstGeom prst="rect">
            <a:avLst/>
          </a:prstGeom>
          <a:noFill/>
        </p:spPr>
        <p:txBody>
          <a:bodyPr wrap="square" rtlCol="0">
            <a:spAutoFit/>
          </a:bodyPr>
          <a:lstStyle/>
          <a:p>
            <a:r>
              <a:rPr kumimoji="1" lang="ja-JP" altLang="en-US" sz="2400"/>
              <a:t>最近：</a:t>
            </a:r>
            <a:endParaRPr kumimoji="1" lang="en-US" altLang="ja-JP" sz="2400" dirty="0"/>
          </a:p>
          <a:p>
            <a:r>
              <a:rPr kumimoji="1" lang="ja-JP" altLang="en-US" sz="2400"/>
              <a:t>核融合プラズマ</a:t>
            </a:r>
            <a:endParaRPr kumimoji="1" lang="en-US" altLang="ja-JP" sz="2400" dirty="0"/>
          </a:p>
          <a:p>
            <a:r>
              <a:rPr lang="ja-JP" altLang="en-US" sz="2400"/>
              <a:t>・プラズマ閉じ込め（新方式）</a:t>
            </a:r>
            <a:endParaRPr lang="en-US" altLang="ja-JP" sz="2400" dirty="0"/>
          </a:p>
          <a:p>
            <a:r>
              <a:rPr lang="ja-JP" altLang="en-US" sz="2400"/>
              <a:t>・</a:t>
            </a:r>
            <a:r>
              <a:rPr lang="en-US" altLang="ja-JP" sz="2400" dirty="0"/>
              <a:t>MHD</a:t>
            </a:r>
            <a:r>
              <a:rPr lang="ja-JP" altLang="en-US" sz="2400"/>
              <a:t>発電</a:t>
            </a:r>
            <a:endParaRPr lang="en-US" altLang="ja-JP" sz="2400" dirty="0"/>
          </a:p>
          <a:p>
            <a:r>
              <a:rPr lang="ja-JP" altLang="en-US" sz="2400"/>
              <a:t>・ダイバーター</a:t>
            </a:r>
            <a:endParaRPr kumimoji="1" lang="ja-JP" altLang="en-US" sz="2400"/>
          </a:p>
        </p:txBody>
      </p:sp>
      <p:sp>
        <p:nvSpPr>
          <p:cNvPr id="17" name="テキスト ボックス 16">
            <a:extLst>
              <a:ext uri="{FF2B5EF4-FFF2-40B4-BE49-F238E27FC236}">
                <a16:creationId xmlns:a16="http://schemas.microsoft.com/office/drawing/2014/main" xmlns="" id="{7F15D61A-41FD-4F47-AC1F-4600DD26B75F}"/>
              </a:ext>
            </a:extLst>
          </p:cNvPr>
          <p:cNvSpPr txBox="1"/>
          <p:nvPr/>
        </p:nvSpPr>
        <p:spPr>
          <a:xfrm>
            <a:off x="4788024" y="6027003"/>
            <a:ext cx="4355976" cy="830997"/>
          </a:xfrm>
          <a:prstGeom prst="rect">
            <a:avLst/>
          </a:prstGeom>
          <a:noFill/>
        </p:spPr>
        <p:txBody>
          <a:bodyPr wrap="square" rtlCol="0">
            <a:spAutoFit/>
          </a:bodyPr>
          <a:lstStyle/>
          <a:p>
            <a:r>
              <a:rPr lang="ja-JP" altLang="en-US" sz="2400">
                <a:latin typeface="+mn-lt"/>
              </a:rPr>
              <a:t>観測　</a:t>
            </a:r>
            <a:r>
              <a:rPr lang="en-US" altLang="ja-JP" sz="2400" dirty="0">
                <a:latin typeface="+mn-lt"/>
              </a:rPr>
              <a:t> </a:t>
            </a:r>
            <a:r>
              <a:rPr kumimoji="1" lang="en-US" altLang="ja-JP" sz="2400" dirty="0">
                <a:latin typeface="+mn-lt"/>
              </a:rPr>
              <a:t>EHT</a:t>
            </a:r>
            <a:br>
              <a:rPr kumimoji="1" lang="en-US" altLang="ja-JP" sz="2400" dirty="0">
                <a:latin typeface="+mn-lt"/>
              </a:rPr>
            </a:br>
            <a:r>
              <a:rPr kumimoji="1" lang="ja-JP" altLang="en-US" sz="2400">
                <a:latin typeface="+mn-lt"/>
              </a:rPr>
              <a:t>　　　→</a:t>
            </a:r>
            <a:r>
              <a:rPr kumimoji="1" lang="en-US" altLang="ja-JP" sz="2400" dirty="0">
                <a:latin typeface="+mn-lt"/>
              </a:rPr>
              <a:t>Event Horizon </a:t>
            </a:r>
            <a:r>
              <a:rPr lang="en-US" altLang="ja-JP" sz="2400" dirty="0">
                <a:latin typeface="+mn-lt"/>
              </a:rPr>
              <a:t>Explorer</a:t>
            </a:r>
            <a:endParaRPr kumimoji="1" lang="ja-JP" altLang="en-US" sz="2400">
              <a:latin typeface="+mn-l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xmlns="" id="{CD6B606D-B383-7A46-B33F-FD993374E48D}"/>
              </a:ext>
            </a:extLst>
          </p:cNvPr>
          <p:cNvPicPr>
            <a:picLocks noChangeAspect="1"/>
          </p:cNvPicPr>
          <p:nvPr/>
        </p:nvPicPr>
        <p:blipFill>
          <a:blip r:embed="rId2"/>
          <a:stretch>
            <a:fillRect/>
          </a:stretch>
        </p:blipFill>
        <p:spPr>
          <a:xfrm>
            <a:off x="5940152" y="2997200"/>
            <a:ext cx="2716859" cy="3860800"/>
          </a:xfrm>
          <a:prstGeom prst="rect">
            <a:avLst/>
          </a:prstGeom>
        </p:spPr>
      </p:pic>
      <p:sp>
        <p:nvSpPr>
          <p:cNvPr id="4098" name="Rectangle 2"/>
          <p:cNvSpPr>
            <a:spLocks noGrp="1" noChangeArrowheads="1"/>
          </p:cNvSpPr>
          <p:nvPr>
            <p:ph type="title"/>
          </p:nvPr>
        </p:nvSpPr>
        <p:spPr>
          <a:xfrm>
            <a:off x="468313" y="15875"/>
            <a:ext cx="8229600" cy="1036638"/>
          </a:xfrm>
        </p:spPr>
        <p:txBody>
          <a:bodyPr/>
          <a:lstStyle/>
          <a:p>
            <a:pPr>
              <a:defRPr/>
            </a:pPr>
            <a:r>
              <a:rPr lang="ja-JP" altLang="en-US" dirty="0"/>
              <a:t>研究室セミナー</a:t>
            </a:r>
          </a:p>
        </p:txBody>
      </p:sp>
      <p:sp>
        <p:nvSpPr>
          <p:cNvPr id="4099" name="Rectangle 3"/>
          <p:cNvSpPr>
            <a:spLocks noGrp="1" noChangeArrowheads="1"/>
          </p:cNvSpPr>
          <p:nvPr>
            <p:ph type="body" idx="1"/>
          </p:nvPr>
        </p:nvSpPr>
        <p:spPr>
          <a:xfrm>
            <a:off x="468313" y="1052513"/>
            <a:ext cx="8567737" cy="1728787"/>
          </a:xfrm>
        </p:spPr>
        <p:txBody>
          <a:bodyPr/>
          <a:lstStyle/>
          <a:p>
            <a:pPr>
              <a:defRPr/>
            </a:pPr>
            <a:r>
              <a:rPr lang="ja-JP" altLang="en-US" dirty="0"/>
              <a:t>宇宙プラズマゼミ：</a:t>
            </a:r>
            <a:r>
              <a:rPr lang="en-US" altLang="ja-JP" dirty="0"/>
              <a:t> </a:t>
            </a:r>
            <a:r>
              <a:rPr lang="ja-JP" altLang="en-US" dirty="0"/>
              <a:t>輪読形式　（</a:t>
            </a:r>
            <a:r>
              <a:rPr lang="en-US" altLang="ja-JP" dirty="0"/>
              <a:t>1〜</a:t>
            </a:r>
            <a:r>
              <a:rPr lang="ja-JP" altLang="en-US" dirty="0"/>
              <a:t>２回／週）</a:t>
            </a:r>
            <a:endParaRPr lang="en-US" altLang="ja-JP" dirty="0"/>
          </a:p>
          <a:p>
            <a:pPr>
              <a:defRPr/>
            </a:pPr>
            <a:r>
              <a:rPr lang="ja-JP" altLang="en-US" dirty="0"/>
              <a:t>進捗状況，研究発表　</a:t>
            </a:r>
            <a:r>
              <a:rPr lang="ja-JP" altLang="en-US"/>
              <a:t>（</a:t>
            </a:r>
            <a:r>
              <a:rPr lang="en-US" altLang="ja-JP" dirty="0"/>
              <a:t> </a:t>
            </a:r>
            <a:r>
              <a:rPr lang="ja-JP" altLang="en-US"/>
              <a:t>１</a:t>
            </a:r>
            <a:r>
              <a:rPr lang="en-US" altLang="ja-JP" dirty="0"/>
              <a:t>〜</a:t>
            </a:r>
            <a:r>
              <a:rPr lang="ja-JP" altLang="en-US"/>
              <a:t>２回</a:t>
            </a:r>
            <a:r>
              <a:rPr lang="ja-JP" altLang="en-US" dirty="0"/>
              <a:t>／週）</a:t>
            </a:r>
            <a:endParaRPr lang="en-US" altLang="ja-JP" dirty="0"/>
          </a:p>
          <a:p>
            <a:pPr>
              <a:defRPr/>
            </a:pPr>
            <a:r>
              <a:rPr lang="ja-JP" altLang="en-US" dirty="0"/>
              <a:t>数値シミュレーション</a:t>
            </a:r>
            <a:r>
              <a:rPr lang="ja-JP" altLang="en-US"/>
              <a:t>実習（</a:t>
            </a:r>
            <a:r>
              <a:rPr lang="en-US" altLang="ja-JP" dirty="0"/>
              <a:t>Python, C, Fortran</a:t>
            </a:r>
            <a:r>
              <a:rPr lang="ja-JP" altLang="en-US"/>
              <a:t>）</a:t>
            </a:r>
            <a:endParaRPr lang="ja-JP" altLang="en-US" dirty="0"/>
          </a:p>
        </p:txBody>
      </p:sp>
      <p:pic>
        <p:nvPicPr>
          <p:cNvPr id="19460" name="図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2996952"/>
            <a:ext cx="2447925" cy="376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6" name="テキスト ボックス 8"/>
          <p:cNvSpPr txBox="1">
            <a:spLocks noChangeArrowheads="1"/>
          </p:cNvSpPr>
          <p:nvPr/>
        </p:nvSpPr>
        <p:spPr bwMode="auto">
          <a:xfrm>
            <a:off x="179512" y="3429000"/>
            <a:ext cx="12620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800">
                <a:solidFill>
                  <a:schemeClr val="tx1"/>
                </a:solidFill>
                <a:latin typeface="Arial" charset="0"/>
                <a:ea typeface="ＭＳ Ｐゴシック" charset="0"/>
                <a:cs typeface="ＭＳ Ｐゴシック" charset="0"/>
              </a:defRPr>
            </a:lvl1pPr>
            <a:lvl2pPr marL="742950" indent="-285750">
              <a:defRPr kumimoji="1" sz="2800">
                <a:solidFill>
                  <a:schemeClr val="tx1"/>
                </a:solidFill>
                <a:latin typeface="Arial" charset="0"/>
                <a:ea typeface="ＭＳ Ｐゴシック" charset="0"/>
              </a:defRPr>
            </a:lvl2pPr>
            <a:lvl3pPr marL="1143000" indent="-228600">
              <a:defRPr kumimoji="1" sz="2800">
                <a:solidFill>
                  <a:schemeClr val="tx1"/>
                </a:solidFill>
                <a:latin typeface="Arial" charset="0"/>
                <a:ea typeface="ＭＳ Ｐゴシック" charset="0"/>
              </a:defRPr>
            </a:lvl3pPr>
            <a:lvl4pPr marL="1600200" indent="-228600">
              <a:defRPr kumimoji="1" sz="2800">
                <a:solidFill>
                  <a:schemeClr val="tx1"/>
                </a:solidFill>
                <a:latin typeface="Arial" charset="0"/>
                <a:ea typeface="ＭＳ Ｐゴシック" charset="0"/>
              </a:defRPr>
            </a:lvl4pPr>
            <a:lvl5pPr marL="2057400" indent="-228600">
              <a:defRPr kumimoji="1" sz="2800">
                <a:solidFill>
                  <a:schemeClr val="tx1"/>
                </a:solidFill>
                <a:latin typeface="Arial" charset="0"/>
                <a:ea typeface="ＭＳ Ｐゴシック" charset="0"/>
              </a:defRPr>
            </a:lvl5pPr>
            <a:lvl6pPr marL="2514600" indent="-228600" fontAlgn="base">
              <a:spcBef>
                <a:spcPct val="0"/>
              </a:spcBef>
              <a:spcAft>
                <a:spcPct val="0"/>
              </a:spcAft>
              <a:defRPr kumimoji="1" sz="2800">
                <a:solidFill>
                  <a:schemeClr val="tx1"/>
                </a:solidFill>
                <a:latin typeface="Arial" charset="0"/>
                <a:ea typeface="ＭＳ Ｐゴシック" charset="0"/>
              </a:defRPr>
            </a:lvl6pPr>
            <a:lvl7pPr marL="2971800" indent="-228600" fontAlgn="base">
              <a:spcBef>
                <a:spcPct val="0"/>
              </a:spcBef>
              <a:spcAft>
                <a:spcPct val="0"/>
              </a:spcAft>
              <a:defRPr kumimoji="1" sz="2800">
                <a:solidFill>
                  <a:schemeClr val="tx1"/>
                </a:solidFill>
                <a:latin typeface="Arial" charset="0"/>
                <a:ea typeface="ＭＳ Ｐゴシック" charset="0"/>
              </a:defRPr>
            </a:lvl7pPr>
            <a:lvl8pPr marL="3429000" indent="-228600" fontAlgn="base">
              <a:spcBef>
                <a:spcPct val="0"/>
              </a:spcBef>
              <a:spcAft>
                <a:spcPct val="0"/>
              </a:spcAft>
              <a:defRPr kumimoji="1" sz="2800">
                <a:solidFill>
                  <a:schemeClr val="tx1"/>
                </a:solidFill>
                <a:latin typeface="Arial" charset="0"/>
                <a:ea typeface="ＭＳ Ｐゴシック" charset="0"/>
              </a:defRPr>
            </a:lvl8pPr>
            <a:lvl9pPr marL="3886200" indent="-228600" fontAlgn="base">
              <a:spcBef>
                <a:spcPct val="0"/>
              </a:spcBef>
              <a:spcAft>
                <a:spcPct val="0"/>
              </a:spcAft>
              <a:defRPr kumimoji="1" sz="2800">
                <a:solidFill>
                  <a:schemeClr val="tx1"/>
                </a:solidFill>
                <a:latin typeface="Arial" charset="0"/>
                <a:ea typeface="ＭＳ Ｐゴシック" charset="0"/>
              </a:defRPr>
            </a:lvl9pPr>
          </a:lstStyle>
          <a:p>
            <a:r>
              <a:rPr lang="ja-JP" altLang="en-US" dirty="0"/>
              <a:t>（前期）</a:t>
            </a:r>
            <a:endParaRPr lang="en-US" altLang="ja-JP" dirty="0"/>
          </a:p>
        </p:txBody>
      </p:sp>
      <p:sp>
        <p:nvSpPr>
          <p:cNvPr id="19468" name="テキスト ボックス 20"/>
          <p:cNvSpPr txBox="1">
            <a:spLocks noChangeArrowheads="1"/>
          </p:cNvSpPr>
          <p:nvPr/>
        </p:nvSpPr>
        <p:spPr bwMode="auto">
          <a:xfrm>
            <a:off x="4716463" y="3429000"/>
            <a:ext cx="12620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800">
                <a:solidFill>
                  <a:schemeClr val="tx1"/>
                </a:solidFill>
                <a:latin typeface="Arial" charset="0"/>
                <a:ea typeface="ＭＳ Ｐゴシック" charset="0"/>
                <a:cs typeface="ＭＳ Ｐゴシック" charset="0"/>
              </a:defRPr>
            </a:lvl1pPr>
            <a:lvl2pPr marL="742950" indent="-285750">
              <a:defRPr kumimoji="1" sz="2800">
                <a:solidFill>
                  <a:schemeClr val="tx1"/>
                </a:solidFill>
                <a:latin typeface="Arial" charset="0"/>
                <a:ea typeface="ＭＳ Ｐゴシック" charset="0"/>
              </a:defRPr>
            </a:lvl2pPr>
            <a:lvl3pPr marL="1143000" indent="-228600">
              <a:defRPr kumimoji="1" sz="2800">
                <a:solidFill>
                  <a:schemeClr val="tx1"/>
                </a:solidFill>
                <a:latin typeface="Arial" charset="0"/>
                <a:ea typeface="ＭＳ Ｐゴシック" charset="0"/>
              </a:defRPr>
            </a:lvl3pPr>
            <a:lvl4pPr marL="1600200" indent="-228600">
              <a:defRPr kumimoji="1" sz="2800">
                <a:solidFill>
                  <a:schemeClr val="tx1"/>
                </a:solidFill>
                <a:latin typeface="Arial" charset="0"/>
                <a:ea typeface="ＭＳ Ｐゴシック" charset="0"/>
              </a:defRPr>
            </a:lvl4pPr>
            <a:lvl5pPr marL="2057400" indent="-228600">
              <a:defRPr kumimoji="1" sz="2800">
                <a:solidFill>
                  <a:schemeClr val="tx1"/>
                </a:solidFill>
                <a:latin typeface="Arial" charset="0"/>
                <a:ea typeface="ＭＳ Ｐゴシック" charset="0"/>
              </a:defRPr>
            </a:lvl5pPr>
            <a:lvl6pPr marL="2514600" indent="-228600" fontAlgn="base">
              <a:spcBef>
                <a:spcPct val="0"/>
              </a:spcBef>
              <a:spcAft>
                <a:spcPct val="0"/>
              </a:spcAft>
              <a:defRPr kumimoji="1" sz="2800">
                <a:solidFill>
                  <a:schemeClr val="tx1"/>
                </a:solidFill>
                <a:latin typeface="Arial" charset="0"/>
                <a:ea typeface="ＭＳ Ｐゴシック" charset="0"/>
              </a:defRPr>
            </a:lvl6pPr>
            <a:lvl7pPr marL="2971800" indent="-228600" fontAlgn="base">
              <a:spcBef>
                <a:spcPct val="0"/>
              </a:spcBef>
              <a:spcAft>
                <a:spcPct val="0"/>
              </a:spcAft>
              <a:defRPr kumimoji="1" sz="2800">
                <a:solidFill>
                  <a:schemeClr val="tx1"/>
                </a:solidFill>
                <a:latin typeface="Arial" charset="0"/>
                <a:ea typeface="ＭＳ Ｐゴシック" charset="0"/>
              </a:defRPr>
            </a:lvl7pPr>
            <a:lvl8pPr marL="3429000" indent="-228600" fontAlgn="base">
              <a:spcBef>
                <a:spcPct val="0"/>
              </a:spcBef>
              <a:spcAft>
                <a:spcPct val="0"/>
              </a:spcAft>
              <a:defRPr kumimoji="1" sz="2800">
                <a:solidFill>
                  <a:schemeClr val="tx1"/>
                </a:solidFill>
                <a:latin typeface="Arial" charset="0"/>
                <a:ea typeface="ＭＳ Ｐゴシック" charset="0"/>
              </a:defRPr>
            </a:lvl8pPr>
            <a:lvl9pPr marL="3886200" indent="-228600" fontAlgn="base">
              <a:spcBef>
                <a:spcPct val="0"/>
              </a:spcBef>
              <a:spcAft>
                <a:spcPct val="0"/>
              </a:spcAft>
              <a:defRPr kumimoji="1" sz="2800">
                <a:solidFill>
                  <a:schemeClr val="tx1"/>
                </a:solidFill>
                <a:latin typeface="Arial" charset="0"/>
                <a:ea typeface="ＭＳ Ｐゴシック" charset="0"/>
              </a:defRPr>
            </a:lvl9pPr>
          </a:lstStyle>
          <a:p>
            <a:r>
              <a:rPr lang="ja-JP" altLang="en-US"/>
              <a:t>（後期）</a:t>
            </a:r>
            <a:endParaRPr lang="en-US" altLang="ja-JP" dirty="0"/>
          </a:p>
        </p:txBody>
      </p:sp>
      <p:pic>
        <p:nvPicPr>
          <p:cNvPr id="9" name="図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79712" y="3058495"/>
            <a:ext cx="2482850" cy="377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図 4">
            <a:extLst>
              <a:ext uri="{FF2B5EF4-FFF2-40B4-BE49-F238E27FC236}">
                <a16:creationId xmlns:a16="http://schemas.microsoft.com/office/drawing/2014/main" xmlns="" id="{81A77D92-BDED-5C4F-BF3F-4FFD3A577ACA}"/>
              </a:ext>
            </a:extLst>
          </p:cNvPr>
          <p:cNvPicPr>
            <a:picLocks noChangeAspect="1"/>
          </p:cNvPicPr>
          <p:nvPr/>
        </p:nvPicPr>
        <p:blipFill rotWithShape="1">
          <a:blip r:embed="rId5"/>
          <a:srcRect t="4772"/>
          <a:stretch/>
        </p:blipFill>
        <p:spPr>
          <a:xfrm>
            <a:off x="1979712" y="2852936"/>
            <a:ext cx="2846755" cy="3849610"/>
          </a:xfrm>
          <a:prstGeom prst="rect">
            <a:avLst/>
          </a:prstGeom>
        </p:spPr>
      </p:pic>
      <p:pic>
        <p:nvPicPr>
          <p:cNvPr id="4" name="図 3">
            <a:extLst>
              <a:ext uri="{FF2B5EF4-FFF2-40B4-BE49-F238E27FC236}">
                <a16:creationId xmlns:a16="http://schemas.microsoft.com/office/drawing/2014/main" xmlns="" id="{E3EB6DE9-21C9-2B42-9157-32DA4438E5AE}"/>
              </a:ext>
            </a:extLst>
          </p:cNvPr>
          <p:cNvPicPr>
            <a:picLocks noChangeAspect="1"/>
          </p:cNvPicPr>
          <p:nvPr/>
        </p:nvPicPr>
        <p:blipFill>
          <a:blip r:embed="rId6"/>
          <a:stretch>
            <a:fillRect/>
          </a:stretch>
        </p:blipFill>
        <p:spPr>
          <a:xfrm>
            <a:off x="1691680" y="2852936"/>
            <a:ext cx="2685699" cy="3861048"/>
          </a:xfrm>
          <a:prstGeom prst="rect">
            <a:avLst/>
          </a:prstGeom>
        </p:spPr>
      </p:pic>
      <p:pic>
        <p:nvPicPr>
          <p:cNvPr id="7" name="図 6">
            <a:extLst>
              <a:ext uri="{FF2B5EF4-FFF2-40B4-BE49-F238E27FC236}">
                <a16:creationId xmlns:a16="http://schemas.microsoft.com/office/drawing/2014/main" xmlns="" id="{BFE0E7C2-B762-EC48-8E86-FCA6C7E29BDF}"/>
              </a:ext>
            </a:extLst>
          </p:cNvPr>
          <p:cNvPicPr>
            <a:picLocks noChangeAspect="1"/>
          </p:cNvPicPr>
          <p:nvPr/>
        </p:nvPicPr>
        <p:blipFill>
          <a:blip r:embed="rId7"/>
          <a:stretch>
            <a:fillRect/>
          </a:stretch>
        </p:blipFill>
        <p:spPr>
          <a:xfrm>
            <a:off x="5940152" y="2958814"/>
            <a:ext cx="2710863" cy="3899186"/>
          </a:xfrm>
          <a:prstGeom prst="rect">
            <a:avLst/>
          </a:prstGeom>
        </p:spPr>
      </p:pic>
      <p:pic>
        <p:nvPicPr>
          <p:cNvPr id="12" name="図 11">
            <a:extLst>
              <a:ext uri="{FF2B5EF4-FFF2-40B4-BE49-F238E27FC236}">
                <a16:creationId xmlns:a16="http://schemas.microsoft.com/office/drawing/2014/main" xmlns="" id="{D197D967-525D-6940-9AD6-E4B2B4F0A018}"/>
              </a:ext>
            </a:extLst>
          </p:cNvPr>
          <p:cNvPicPr>
            <a:picLocks noChangeAspect="1"/>
          </p:cNvPicPr>
          <p:nvPr/>
        </p:nvPicPr>
        <p:blipFill rotWithShape="1">
          <a:blip r:embed="rId8"/>
          <a:srcRect l="14936" r="15127"/>
          <a:stretch/>
        </p:blipFill>
        <p:spPr>
          <a:xfrm>
            <a:off x="1619672" y="2997422"/>
            <a:ext cx="2700000" cy="3860578"/>
          </a:xfrm>
          <a:prstGeom prst="rect">
            <a:avLst/>
          </a:prstGeom>
        </p:spPr>
      </p:pic>
      <p:pic>
        <p:nvPicPr>
          <p:cNvPr id="6" name="図 5">
            <a:extLst>
              <a:ext uri="{FF2B5EF4-FFF2-40B4-BE49-F238E27FC236}">
                <a16:creationId xmlns:a16="http://schemas.microsoft.com/office/drawing/2014/main" xmlns="" id="{1A45197C-9E01-3B4F-B240-51E7E8DAA7B0}"/>
              </a:ext>
            </a:extLst>
          </p:cNvPr>
          <p:cNvPicPr>
            <a:picLocks noChangeAspect="1"/>
          </p:cNvPicPr>
          <p:nvPr/>
        </p:nvPicPr>
        <p:blipFill rotWithShape="1">
          <a:blip r:embed="rId9"/>
          <a:srcRect l="12698" t="2976" r="1662" b="9237"/>
          <a:stretch/>
        </p:blipFill>
        <p:spPr>
          <a:xfrm>
            <a:off x="1691680" y="2924944"/>
            <a:ext cx="3096344" cy="4486180"/>
          </a:xfrm>
          <a:prstGeom prst="rect">
            <a:avLst/>
          </a:prstGeom>
        </p:spPr>
      </p:pic>
      <p:pic>
        <p:nvPicPr>
          <p:cNvPr id="15" name="図 14">
            <a:extLst>
              <a:ext uri="{FF2B5EF4-FFF2-40B4-BE49-F238E27FC236}">
                <a16:creationId xmlns:a16="http://schemas.microsoft.com/office/drawing/2014/main" xmlns="" id="{B1A73CB2-896C-6444-AEF1-F6A4A0E6AD2B}"/>
              </a:ext>
            </a:extLst>
          </p:cNvPr>
          <p:cNvPicPr>
            <a:picLocks noChangeAspect="1"/>
          </p:cNvPicPr>
          <p:nvPr/>
        </p:nvPicPr>
        <p:blipFill rotWithShape="1">
          <a:blip r:embed="rId8"/>
          <a:srcRect l="14936" r="15127"/>
          <a:stretch/>
        </p:blipFill>
        <p:spPr>
          <a:xfrm>
            <a:off x="1691680" y="2924944"/>
            <a:ext cx="2700000" cy="3860578"/>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dissolv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dissolv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dissolve">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267368" y="267369"/>
            <a:ext cx="8484937" cy="1064043"/>
          </a:xfrm>
        </p:spPr>
        <p:txBody>
          <a:bodyPr>
            <a:normAutofit fontScale="90000"/>
          </a:bodyPr>
          <a:lstStyle/>
          <a:p>
            <a:pPr eaLnBrk="1" hangingPunct="1">
              <a:defRPr/>
            </a:pPr>
            <a:r>
              <a:rPr lang="ja-JP" altLang="en-US" sz="3600" b="1" dirty="0">
                <a:cs typeface="+mj-cs"/>
              </a:rPr>
              <a:t>世界初 ブラックホールの輪郭撮影に成功</a:t>
            </a:r>
            <a:br>
              <a:rPr lang="ja-JP" altLang="en-US" sz="3600" b="1" dirty="0">
                <a:cs typeface="+mj-cs"/>
              </a:rPr>
            </a:br>
            <a:r>
              <a:rPr lang="en-US" altLang="ja-JP" sz="3600" dirty="0">
                <a:cs typeface="+mj-cs"/>
              </a:rPr>
              <a:t>2019</a:t>
            </a:r>
            <a:r>
              <a:rPr lang="ja-JP" altLang="en-US" sz="3600" dirty="0">
                <a:cs typeface="+mj-cs"/>
              </a:rPr>
              <a:t>年</a:t>
            </a:r>
            <a:r>
              <a:rPr lang="en-US" altLang="ja-JP" sz="3600" dirty="0">
                <a:cs typeface="+mj-cs"/>
              </a:rPr>
              <a:t>4</a:t>
            </a:r>
            <a:r>
              <a:rPr lang="ja-JP" altLang="en-US" sz="3600" dirty="0">
                <a:cs typeface="+mj-cs"/>
              </a:rPr>
              <a:t>月</a:t>
            </a:r>
            <a:r>
              <a:rPr lang="en-US" altLang="ja-JP" sz="3600" dirty="0">
                <a:cs typeface="+mj-cs"/>
              </a:rPr>
              <a:t>10</a:t>
            </a:r>
            <a:r>
              <a:rPr lang="ja-JP" altLang="en-US" sz="3600" dirty="0">
                <a:cs typeface="+mj-cs"/>
              </a:rPr>
              <a:t>日 </a:t>
            </a:r>
            <a:r>
              <a:rPr lang="en-US" altLang="ja-JP" sz="3600" dirty="0">
                <a:cs typeface="+mj-cs"/>
              </a:rPr>
              <a:t>22</a:t>
            </a:r>
            <a:r>
              <a:rPr lang="ja-JP" altLang="en-US" sz="3600" dirty="0">
                <a:cs typeface="+mj-cs"/>
              </a:rPr>
              <a:t>時</a:t>
            </a:r>
            <a:r>
              <a:rPr lang="en-US" altLang="ja-JP" sz="3600" dirty="0">
                <a:cs typeface="+mj-cs"/>
              </a:rPr>
              <a:t>10</a:t>
            </a:r>
            <a:r>
              <a:rPr lang="ja-JP" altLang="en-US" sz="3600" dirty="0">
                <a:cs typeface="+mj-cs"/>
              </a:rPr>
              <a:t>分世界６カ所同時発表</a:t>
            </a:r>
          </a:p>
        </p:txBody>
      </p:sp>
      <p:sp>
        <p:nvSpPr>
          <p:cNvPr id="78850" name="サブタイトル 4"/>
          <p:cNvSpPr>
            <a:spLocks noGrp="1" noChangeArrowheads="1"/>
          </p:cNvSpPr>
          <p:nvPr>
            <p:ph type="subTitle" idx="1"/>
          </p:nvPr>
        </p:nvSpPr>
        <p:spPr/>
        <p:txBody>
          <a:bodyPr/>
          <a:lstStyle/>
          <a:p>
            <a:pPr eaLnBrk="1" hangingPunct="1"/>
            <a:endParaRPr lang="ja-JP" altLang="en-US">
              <a:latin typeface="Arial" charset="0"/>
              <a:ea typeface="ＭＳ Ｐゴシック" charset="0"/>
            </a:endParaRPr>
          </a:p>
        </p:txBody>
      </p:sp>
      <p:pic>
        <p:nvPicPr>
          <p:cNvPr id="78851" name="図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31938"/>
            <a:ext cx="9144000" cy="532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テキスト ボックス 6"/>
          <p:cNvSpPr txBox="1">
            <a:spLocks noChangeArrowheads="1"/>
          </p:cNvSpPr>
          <p:nvPr/>
        </p:nvSpPr>
        <p:spPr bwMode="auto">
          <a:xfrm>
            <a:off x="882650" y="1704975"/>
            <a:ext cx="66389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800">
                <a:solidFill>
                  <a:schemeClr val="tx1"/>
                </a:solidFill>
                <a:latin typeface="Arial" charset="0"/>
                <a:ea typeface="ＭＳ Ｐゴシック" charset="0"/>
                <a:cs typeface="ＭＳ Ｐゴシック" charset="0"/>
              </a:defRPr>
            </a:lvl1pPr>
            <a:lvl2pPr marL="742950" indent="-285750">
              <a:defRPr kumimoji="1" sz="2800">
                <a:solidFill>
                  <a:schemeClr val="tx1"/>
                </a:solidFill>
                <a:latin typeface="Arial" charset="0"/>
                <a:ea typeface="ＭＳ Ｐゴシック" charset="0"/>
              </a:defRPr>
            </a:lvl2pPr>
            <a:lvl3pPr marL="1143000" indent="-228600">
              <a:defRPr kumimoji="1" sz="2800">
                <a:solidFill>
                  <a:schemeClr val="tx1"/>
                </a:solidFill>
                <a:latin typeface="Arial" charset="0"/>
                <a:ea typeface="ＭＳ Ｐゴシック" charset="0"/>
              </a:defRPr>
            </a:lvl3pPr>
            <a:lvl4pPr marL="1600200" indent="-228600">
              <a:defRPr kumimoji="1" sz="2800">
                <a:solidFill>
                  <a:schemeClr val="tx1"/>
                </a:solidFill>
                <a:latin typeface="Arial" charset="0"/>
                <a:ea typeface="ＭＳ Ｐゴシック" charset="0"/>
              </a:defRPr>
            </a:lvl4pPr>
            <a:lvl5pPr marL="2057400" indent="-228600">
              <a:defRPr kumimoji="1" sz="28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8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8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8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800">
                <a:solidFill>
                  <a:schemeClr val="tx1"/>
                </a:solidFill>
                <a:latin typeface="Arial" charset="0"/>
                <a:ea typeface="ＭＳ Ｐゴシック" charset="0"/>
              </a:defRPr>
            </a:lvl9pPr>
          </a:lstStyle>
          <a:p>
            <a:pPr eaLnBrk="1" hangingPunct="1"/>
            <a:r>
              <a:rPr lang="en-US" altLang="ja-JP" sz="3600">
                <a:solidFill>
                  <a:schemeClr val="bg1"/>
                </a:solidFill>
              </a:rPr>
              <a:t>M87</a:t>
            </a:r>
            <a:r>
              <a:rPr lang="ja-JP" altLang="en-US" sz="3600">
                <a:solidFill>
                  <a:schemeClr val="bg1"/>
                </a:solidFill>
              </a:rPr>
              <a:t>の中心の巨大ブラックホール</a:t>
            </a:r>
            <a:endParaRPr lang="en-US" altLang="ja-JP" sz="3600">
              <a:solidFill>
                <a:schemeClr val="bg1"/>
              </a:solidFill>
            </a:endParaRPr>
          </a:p>
          <a:p>
            <a:pPr eaLnBrk="1" hangingPunct="1"/>
            <a:r>
              <a:rPr lang="en-US" altLang="ja-JP" sz="3600">
                <a:solidFill>
                  <a:schemeClr val="bg1"/>
                </a:solidFill>
              </a:rPr>
              <a:t>       (M87*)</a:t>
            </a:r>
            <a:endParaRPr lang="ja-JP" altLang="en-US" sz="3600">
              <a:solidFill>
                <a:schemeClr val="bg1"/>
              </a:solidFill>
            </a:endParaRPr>
          </a:p>
        </p:txBody>
      </p:sp>
      <p:sp>
        <p:nvSpPr>
          <p:cNvPr id="8" name="テキスト ボックス 7"/>
          <p:cNvSpPr txBox="1">
            <a:spLocks noChangeArrowheads="1"/>
          </p:cNvSpPr>
          <p:nvPr/>
        </p:nvSpPr>
        <p:spPr bwMode="auto">
          <a:xfrm>
            <a:off x="5781675" y="5514975"/>
            <a:ext cx="31337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800">
                <a:solidFill>
                  <a:schemeClr val="tx1"/>
                </a:solidFill>
                <a:latin typeface="Arial" charset="0"/>
                <a:ea typeface="ＭＳ Ｐゴシック" charset="0"/>
                <a:cs typeface="ＭＳ Ｐゴシック" charset="0"/>
              </a:defRPr>
            </a:lvl1pPr>
            <a:lvl2pPr marL="742950" indent="-285750">
              <a:defRPr kumimoji="1" sz="2800">
                <a:solidFill>
                  <a:schemeClr val="tx1"/>
                </a:solidFill>
                <a:latin typeface="Arial" charset="0"/>
                <a:ea typeface="ＭＳ Ｐゴシック" charset="0"/>
              </a:defRPr>
            </a:lvl2pPr>
            <a:lvl3pPr marL="1143000" indent="-228600">
              <a:defRPr kumimoji="1" sz="2800">
                <a:solidFill>
                  <a:schemeClr val="tx1"/>
                </a:solidFill>
                <a:latin typeface="Arial" charset="0"/>
                <a:ea typeface="ＭＳ Ｐゴシック" charset="0"/>
              </a:defRPr>
            </a:lvl3pPr>
            <a:lvl4pPr marL="1600200" indent="-228600">
              <a:defRPr kumimoji="1" sz="2800">
                <a:solidFill>
                  <a:schemeClr val="tx1"/>
                </a:solidFill>
                <a:latin typeface="Arial" charset="0"/>
                <a:ea typeface="ＭＳ Ｐゴシック" charset="0"/>
              </a:defRPr>
            </a:lvl4pPr>
            <a:lvl5pPr marL="2057400" indent="-228600">
              <a:defRPr kumimoji="1" sz="28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8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8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8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800">
                <a:solidFill>
                  <a:schemeClr val="tx1"/>
                </a:solidFill>
                <a:latin typeface="Arial" charset="0"/>
                <a:ea typeface="ＭＳ Ｐゴシック" charset="0"/>
              </a:defRPr>
            </a:lvl9pPr>
          </a:lstStyle>
          <a:p>
            <a:pPr eaLnBrk="1" hangingPunct="1"/>
            <a:r>
              <a:rPr lang="ja-JP" altLang="en-US" sz="3600">
                <a:solidFill>
                  <a:schemeClr val="bg1"/>
                </a:solidFill>
              </a:rPr>
              <a:t>ポンデリング？</a:t>
            </a:r>
          </a:p>
        </p:txBody>
      </p:sp>
      <p:pic>
        <p:nvPicPr>
          <p:cNvPr id="4" name="図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6125" y="3344863"/>
            <a:ext cx="1539875"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m87w">
            <a:extLst>
              <a:ext uri="{FF2B5EF4-FFF2-40B4-BE49-F238E27FC236}">
                <a16:creationId xmlns:a16="http://schemas.microsoft.com/office/drawing/2014/main" xmlns="" id="{736EC195-ACE7-5744-AF2E-C78A0E8BB6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568" y="4725144"/>
            <a:ext cx="3878696" cy="2584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96531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3" name="図形グループ 8"/>
          <p:cNvGrpSpPr>
            <a:grpSpLocks/>
          </p:cNvGrpSpPr>
          <p:nvPr/>
        </p:nvGrpSpPr>
        <p:grpSpPr bwMode="auto">
          <a:xfrm>
            <a:off x="2051050" y="-2474913"/>
            <a:ext cx="5257800" cy="10023476"/>
            <a:chOff x="5093827" y="606952"/>
            <a:chExt cx="3096298" cy="5904656"/>
          </a:xfrm>
        </p:grpSpPr>
        <p:sp>
          <p:nvSpPr>
            <p:cNvPr id="15" name="二等辺三角形 14"/>
            <p:cNvSpPr/>
            <p:nvPr/>
          </p:nvSpPr>
          <p:spPr>
            <a:xfrm rot="13195755" flipH="1" flipV="1">
              <a:off x="5093827" y="3199240"/>
              <a:ext cx="935808" cy="3312368"/>
            </a:xfrm>
            <a:prstGeom prst="triangle">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dirty="0"/>
            </a:p>
          </p:txBody>
        </p:sp>
        <p:sp>
          <p:nvSpPr>
            <p:cNvPr id="8" name="二等辺三角形 7"/>
            <p:cNvSpPr/>
            <p:nvPr/>
          </p:nvSpPr>
          <p:spPr>
            <a:xfrm rot="13195755">
              <a:off x="7254318" y="606952"/>
              <a:ext cx="935807" cy="3312368"/>
            </a:xfrm>
            <a:prstGeom prst="triangle">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dirty="0"/>
            </a:p>
          </p:txBody>
        </p:sp>
      </p:grpSp>
      <p:sp>
        <p:nvSpPr>
          <p:cNvPr id="2" name="タイトル 1"/>
          <p:cNvSpPr>
            <a:spLocks noGrp="1"/>
          </p:cNvSpPr>
          <p:nvPr>
            <p:ph type="title"/>
          </p:nvPr>
        </p:nvSpPr>
        <p:spPr>
          <a:xfrm>
            <a:off x="457200" y="53975"/>
            <a:ext cx="8229600" cy="1143000"/>
          </a:xfrm>
        </p:spPr>
        <p:txBody>
          <a:bodyPr/>
          <a:lstStyle/>
          <a:p>
            <a:pPr>
              <a:defRPr/>
            </a:pPr>
            <a:r>
              <a:rPr lang="ja-JP" altLang="en-US" dirty="0"/>
              <a:t>研究対象</a:t>
            </a:r>
          </a:p>
        </p:txBody>
      </p:sp>
      <p:sp>
        <p:nvSpPr>
          <p:cNvPr id="4" name="円/楕円 3"/>
          <p:cNvSpPr/>
          <p:nvPr/>
        </p:nvSpPr>
        <p:spPr>
          <a:xfrm>
            <a:off x="2555875" y="1470025"/>
            <a:ext cx="4176713" cy="2160588"/>
          </a:xfrm>
          <a:prstGeom prst="ellipse">
            <a:avLst/>
          </a:prstGeom>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ja-JP" altLang="en-US" dirty="0">
                <a:solidFill>
                  <a:schemeClr val="tx1"/>
                </a:solidFill>
              </a:rPr>
              <a:t>高エネルギー</a:t>
            </a:r>
            <a:r>
              <a:rPr lang="en-US" altLang="ja-JP" dirty="0">
                <a:solidFill>
                  <a:schemeClr val="tx1"/>
                </a:solidFill>
              </a:rPr>
              <a:t/>
            </a:r>
            <a:br>
              <a:rPr lang="en-US" altLang="ja-JP" dirty="0">
                <a:solidFill>
                  <a:schemeClr val="tx1"/>
                </a:solidFill>
              </a:rPr>
            </a:br>
            <a:r>
              <a:rPr lang="ja-JP" altLang="en-US" dirty="0">
                <a:solidFill>
                  <a:schemeClr val="tx1"/>
                </a:solidFill>
              </a:rPr>
              <a:t>天体現象</a:t>
            </a:r>
          </a:p>
        </p:txBody>
      </p:sp>
      <p:sp>
        <p:nvSpPr>
          <p:cNvPr id="18436" name="テキスト ボックス 5"/>
          <p:cNvSpPr txBox="1">
            <a:spLocks noChangeArrowheads="1"/>
          </p:cNvSpPr>
          <p:nvPr/>
        </p:nvSpPr>
        <p:spPr bwMode="auto">
          <a:xfrm>
            <a:off x="2124075" y="1470025"/>
            <a:ext cx="1504950" cy="523875"/>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800">
                <a:solidFill>
                  <a:schemeClr val="tx1"/>
                </a:solidFill>
                <a:latin typeface="Arial" charset="0"/>
                <a:ea typeface="ＭＳ Ｐゴシック" charset="0"/>
                <a:cs typeface="ＭＳ Ｐゴシック" charset="0"/>
              </a:defRPr>
            </a:lvl1pPr>
            <a:lvl2pPr marL="742950" indent="-285750">
              <a:defRPr kumimoji="1" sz="2800">
                <a:solidFill>
                  <a:schemeClr val="tx1"/>
                </a:solidFill>
                <a:latin typeface="Arial" charset="0"/>
                <a:ea typeface="ＭＳ Ｐゴシック" charset="0"/>
              </a:defRPr>
            </a:lvl2pPr>
            <a:lvl3pPr marL="1143000" indent="-228600">
              <a:defRPr kumimoji="1" sz="2800">
                <a:solidFill>
                  <a:schemeClr val="tx1"/>
                </a:solidFill>
                <a:latin typeface="Arial" charset="0"/>
                <a:ea typeface="ＭＳ Ｐゴシック" charset="0"/>
              </a:defRPr>
            </a:lvl3pPr>
            <a:lvl4pPr marL="1600200" indent="-228600">
              <a:defRPr kumimoji="1" sz="2800">
                <a:solidFill>
                  <a:schemeClr val="tx1"/>
                </a:solidFill>
                <a:latin typeface="Arial" charset="0"/>
                <a:ea typeface="ＭＳ Ｐゴシック" charset="0"/>
              </a:defRPr>
            </a:lvl4pPr>
            <a:lvl5pPr marL="2057400" indent="-228600">
              <a:defRPr kumimoji="1" sz="2800">
                <a:solidFill>
                  <a:schemeClr val="tx1"/>
                </a:solidFill>
                <a:latin typeface="Arial" charset="0"/>
                <a:ea typeface="ＭＳ Ｐゴシック" charset="0"/>
              </a:defRPr>
            </a:lvl5pPr>
            <a:lvl6pPr marL="2514600" indent="-228600" fontAlgn="base">
              <a:spcBef>
                <a:spcPct val="0"/>
              </a:spcBef>
              <a:spcAft>
                <a:spcPct val="0"/>
              </a:spcAft>
              <a:defRPr kumimoji="1" sz="2800">
                <a:solidFill>
                  <a:schemeClr val="tx1"/>
                </a:solidFill>
                <a:latin typeface="Arial" charset="0"/>
                <a:ea typeface="ＭＳ Ｐゴシック" charset="0"/>
              </a:defRPr>
            </a:lvl6pPr>
            <a:lvl7pPr marL="2971800" indent="-228600" fontAlgn="base">
              <a:spcBef>
                <a:spcPct val="0"/>
              </a:spcBef>
              <a:spcAft>
                <a:spcPct val="0"/>
              </a:spcAft>
              <a:defRPr kumimoji="1" sz="2800">
                <a:solidFill>
                  <a:schemeClr val="tx1"/>
                </a:solidFill>
                <a:latin typeface="Arial" charset="0"/>
                <a:ea typeface="ＭＳ Ｐゴシック" charset="0"/>
              </a:defRPr>
            </a:lvl7pPr>
            <a:lvl8pPr marL="3429000" indent="-228600" fontAlgn="base">
              <a:spcBef>
                <a:spcPct val="0"/>
              </a:spcBef>
              <a:spcAft>
                <a:spcPct val="0"/>
              </a:spcAft>
              <a:defRPr kumimoji="1" sz="2800">
                <a:solidFill>
                  <a:schemeClr val="tx1"/>
                </a:solidFill>
                <a:latin typeface="Arial" charset="0"/>
                <a:ea typeface="ＭＳ Ｐゴシック" charset="0"/>
              </a:defRPr>
            </a:lvl8pPr>
            <a:lvl9pPr marL="3886200" indent="-228600" fontAlgn="base">
              <a:spcBef>
                <a:spcPct val="0"/>
              </a:spcBef>
              <a:spcAft>
                <a:spcPct val="0"/>
              </a:spcAft>
              <a:defRPr kumimoji="1" sz="2800">
                <a:solidFill>
                  <a:schemeClr val="tx1"/>
                </a:solidFill>
                <a:latin typeface="Arial" charset="0"/>
                <a:ea typeface="ＭＳ Ｐゴシック" charset="0"/>
              </a:defRPr>
            </a:lvl9pPr>
          </a:lstStyle>
          <a:p>
            <a:r>
              <a:rPr lang="ja-JP" altLang="en-US"/>
              <a:t>プラズマ</a:t>
            </a:r>
          </a:p>
        </p:txBody>
      </p:sp>
      <p:sp>
        <p:nvSpPr>
          <p:cNvPr id="18437" name="テキスト ボックス 6"/>
          <p:cNvSpPr txBox="1">
            <a:spLocks noChangeArrowheads="1"/>
          </p:cNvSpPr>
          <p:nvPr/>
        </p:nvSpPr>
        <p:spPr bwMode="auto">
          <a:xfrm>
            <a:off x="5795963" y="1470025"/>
            <a:ext cx="903287" cy="523875"/>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800">
                <a:solidFill>
                  <a:schemeClr val="tx1"/>
                </a:solidFill>
                <a:latin typeface="Arial" charset="0"/>
                <a:ea typeface="ＭＳ Ｐゴシック" charset="0"/>
                <a:cs typeface="ＭＳ Ｐゴシック" charset="0"/>
              </a:defRPr>
            </a:lvl1pPr>
            <a:lvl2pPr marL="742950" indent="-285750">
              <a:defRPr kumimoji="1" sz="2800">
                <a:solidFill>
                  <a:schemeClr val="tx1"/>
                </a:solidFill>
                <a:latin typeface="Arial" charset="0"/>
                <a:ea typeface="ＭＳ Ｐゴシック" charset="0"/>
              </a:defRPr>
            </a:lvl2pPr>
            <a:lvl3pPr marL="1143000" indent="-228600">
              <a:defRPr kumimoji="1" sz="2800">
                <a:solidFill>
                  <a:schemeClr val="tx1"/>
                </a:solidFill>
                <a:latin typeface="Arial" charset="0"/>
                <a:ea typeface="ＭＳ Ｐゴシック" charset="0"/>
              </a:defRPr>
            </a:lvl3pPr>
            <a:lvl4pPr marL="1600200" indent="-228600">
              <a:defRPr kumimoji="1" sz="2800">
                <a:solidFill>
                  <a:schemeClr val="tx1"/>
                </a:solidFill>
                <a:latin typeface="Arial" charset="0"/>
                <a:ea typeface="ＭＳ Ｐゴシック" charset="0"/>
              </a:defRPr>
            </a:lvl4pPr>
            <a:lvl5pPr marL="2057400" indent="-228600">
              <a:defRPr kumimoji="1" sz="2800">
                <a:solidFill>
                  <a:schemeClr val="tx1"/>
                </a:solidFill>
                <a:latin typeface="Arial" charset="0"/>
                <a:ea typeface="ＭＳ Ｐゴシック" charset="0"/>
              </a:defRPr>
            </a:lvl5pPr>
            <a:lvl6pPr marL="2514600" indent="-228600" fontAlgn="base">
              <a:spcBef>
                <a:spcPct val="0"/>
              </a:spcBef>
              <a:spcAft>
                <a:spcPct val="0"/>
              </a:spcAft>
              <a:defRPr kumimoji="1" sz="2800">
                <a:solidFill>
                  <a:schemeClr val="tx1"/>
                </a:solidFill>
                <a:latin typeface="Arial" charset="0"/>
                <a:ea typeface="ＭＳ Ｐゴシック" charset="0"/>
              </a:defRPr>
            </a:lvl6pPr>
            <a:lvl7pPr marL="2971800" indent="-228600" fontAlgn="base">
              <a:spcBef>
                <a:spcPct val="0"/>
              </a:spcBef>
              <a:spcAft>
                <a:spcPct val="0"/>
              </a:spcAft>
              <a:defRPr kumimoji="1" sz="2800">
                <a:solidFill>
                  <a:schemeClr val="tx1"/>
                </a:solidFill>
                <a:latin typeface="Arial" charset="0"/>
                <a:ea typeface="ＭＳ Ｐゴシック" charset="0"/>
              </a:defRPr>
            </a:lvl7pPr>
            <a:lvl8pPr marL="3429000" indent="-228600" fontAlgn="base">
              <a:spcBef>
                <a:spcPct val="0"/>
              </a:spcBef>
              <a:spcAft>
                <a:spcPct val="0"/>
              </a:spcAft>
              <a:defRPr kumimoji="1" sz="2800">
                <a:solidFill>
                  <a:schemeClr val="tx1"/>
                </a:solidFill>
                <a:latin typeface="Arial" charset="0"/>
                <a:ea typeface="ＭＳ Ｐゴシック" charset="0"/>
              </a:defRPr>
            </a:lvl8pPr>
            <a:lvl9pPr marL="3886200" indent="-228600" fontAlgn="base">
              <a:spcBef>
                <a:spcPct val="0"/>
              </a:spcBef>
              <a:spcAft>
                <a:spcPct val="0"/>
              </a:spcAft>
              <a:defRPr kumimoji="1" sz="2800">
                <a:solidFill>
                  <a:schemeClr val="tx1"/>
                </a:solidFill>
                <a:latin typeface="Arial" charset="0"/>
                <a:ea typeface="ＭＳ Ｐゴシック" charset="0"/>
              </a:defRPr>
            </a:lvl9pPr>
          </a:lstStyle>
          <a:p>
            <a:r>
              <a:rPr lang="ja-JP" altLang="en-US"/>
              <a:t>磁場</a:t>
            </a:r>
          </a:p>
        </p:txBody>
      </p:sp>
      <p:sp>
        <p:nvSpPr>
          <p:cNvPr id="18438" name="テキスト ボックス 7"/>
          <p:cNvSpPr txBox="1">
            <a:spLocks noChangeArrowheads="1"/>
          </p:cNvSpPr>
          <p:nvPr/>
        </p:nvSpPr>
        <p:spPr bwMode="auto">
          <a:xfrm>
            <a:off x="1979613" y="3213100"/>
            <a:ext cx="2379662" cy="523875"/>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800">
                <a:solidFill>
                  <a:schemeClr val="tx1"/>
                </a:solidFill>
                <a:latin typeface="Arial" charset="0"/>
                <a:ea typeface="ＭＳ Ｐゴシック" charset="0"/>
                <a:cs typeface="ＭＳ Ｐゴシック" charset="0"/>
              </a:defRPr>
            </a:lvl1pPr>
            <a:lvl2pPr marL="742950" indent="-285750">
              <a:defRPr kumimoji="1" sz="2800">
                <a:solidFill>
                  <a:schemeClr val="tx1"/>
                </a:solidFill>
                <a:latin typeface="Arial" charset="0"/>
                <a:ea typeface="ＭＳ Ｐゴシック" charset="0"/>
              </a:defRPr>
            </a:lvl2pPr>
            <a:lvl3pPr marL="1143000" indent="-228600">
              <a:defRPr kumimoji="1" sz="2800">
                <a:solidFill>
                  <a:schemeClr val="tx1"/>
                </a:solidFill>
                <a:latin typeface="Arial" charset="0"/>
                <a:ea typeface="ＭＳ Ｐゴシック" charset="0"/>
              </a:defRPr>
            </a:lvl3pPr>
            <a:lvl4pPr marL="1600200" indent="-228600">
              <a:defRPr kumimoji="1" sz="2800">
                <a:solidFill>
                  <a:schemeClr val="tx1"/>
                </a:solidFill>
                <a:latin typeface="Arial" charset="0"/>
                <a:ea typeface="ＭＳ Ｐゴシック" charset="0"/>
              </a:defRPr>
            </a:lvl4pPr>
            <a:lvl5pPr marL="2057400" indent="-228600">
              <a:defRPr kumimoji="1" sz="2800">
                <a:solidFill>
                  <a:schemeClr val="tx1"/>
                </a:solidFill>
                <a:latin typeface="Arial" charset="0"/>
                <a:ea typeface="ＭＳ Ｐゴシック" charset="0"/>
              </a:defRPr>
            </a:lvl5pPr>
            <a:lvl6pPr marL="2514600" indent="-228600" fontAlgn="base">
              <a:spcBef>
                <a:spcPct val="0"/>
              </a:spcBef>
              <a:spcAft>
                <a:spcPct val="0"/>
              </a:spcAft>
              <a:defRPr kumimoji="1" sz="2800">
                <a:solidFill>
                  <a:schemeClr val="tx1"/>
                </a:solidFill>
                <a:latin typeface="Arial" charset="0"/>
                <a:ea typeface="ＭＳ Ｐゴシック" charset="0"/>
              </a:defRPr>
            </a:lvl6pPr>
            <a:lvl7pPr marL="2971800" indent="-228600" fontAlgn="base">
              <a:spcBef>
                <a:spcPct val="0"/>
              </a:spcBef>
              <a:spcAft>
                <a:spcPct val="0"/>
              </a:spcAft>
              <a:defRPr kumimoji="1" sz="2800">
                <a:solidFill>
                  <a:schemeClr val="tx1"/>
                </a:solidFill>
                <a:latin typeface="Arial" charset="0"/>
                <a:ea typeface="ＭＳ Ｐゴシック" charset="0"/>
              </a:defRPr>
            </a:lvl7pPr>
            <a:lvl8pPr marL="3429000" indent="-228600" fontAlgn="base">
              <a:spcBef>
                <a:spcPct val="0"/>
              </a:spcBef>
              <a:spcAft>
                <a:spcPct val="0"/>
              </a:spcAft>
              <a:defRPr kumimoji="1" sz="2800">
                <a:solidFill>
                  <a:schemeClr val="tx1"/>
                </a:solidFill>
                <a:latin typeface="Arial" charset="0"/>
                <a:ea typeface="ＭＳ Ｐゴシック" charset="0"/>
              </a:defRPr>
            </a:lvl8pPr>
            <a:lvl9pPr marL="3886200" indent="-228600" fontAlgn="base">
              <a:spcBef>
                <a:spcPct val="0"/>
              </a:spcBef>
              <a:spcAft>
                <a:spcPct val="0"/>
              </a:spcAft>
              <a:defRPr kumimoji="1" sz="2800">
                <a:solidFill>
                  <a:schemeClr val="tx1"/>
                </a:solidFill>
                <a:latin typeface="Arial" charset="0"/>
                <a:ea typeface="ＭＳ Ｐゴシック" charset="0"/>
              </a:defRPr>
            </a:lvl9pPr>
          </a:lstStyle>
          <a:p>
            <a:r>
              <a:rPr lang="ja-JP" altLang="en-US"/>
              <a:t>ブラックホール</a:t>
            </a:r>
          </a:p>
        </p:txBody>
      </p:sp>
      <p:sp>
        <p:nvSpPr>
          <p:cNvPr id="18439" name="テキスト ボックス 8"/>
          <p:cNvSpPr txBox="1">
            <a:spLocks noChangeArrowheads="1"/>
          </p:cNvSpPr>
          <p:nvPr/>
        </p:nvSpPr>
        <p:spPr bwMode="auto">
          <a:xfrm>
            <a:off x="6227763" y="3068638"/>
            <a:ext cx="1260475" cy="523875"/>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800">
                <a:solidFill>
                  <a:schemeClr val="tx1"/>
                </a:solidFill>
                <a:latin typeface="Arial" charset="0"/>
                <a:ea typeface="ＭＳ Ｐゴシック" charset="0"/>
                <a:cs typeface="ＭＳ Ｐゴシック" charset="0"/>
              </a:defRPr>
            </a:lvl1pPr>
            <a:lvl2pPr marL="742950" indent="-285750">
              <a:defRPr kumimoji="1" sz="2800">
                <a:solidFill>
                  <a:schemeClr val="tx1"/>
                </a:solidFill>
                <a:latin typeface="Arial" charset="0"/>
                <a:ea typeface="ＭＳ Ｐゴシック" charset="0"/>
              </a:defRPr>
            </a:lvl2pPr>
            <a:lvl3pPr marL="1143000" indent="-228600">
              <a:defRPr kumimoji="1" sz="2800">
                <a:solidFill>
                  <a:schemeClr val="tx1"/>
                </a:solidFill>
                <a:latin typeface="Arial" charset="0"/>
                <a:ea typeface="ＭＳ Ｐゴシック" charset="0"/>
              </a:defRPr>
            </a:lvl3pPr>
            <a:lvl4pPr marL="1600200" indent="-228600">
              <a:defRPr kumimoji="1" sz="2800">
                <a:solidFill>
                  <a:schemeClr val="tx1"/>
                </a:solidFill>
                <a:latin typeface="Arial" charset="0"/>
                <a:ea typeface="ＭＳ Ｐゴシック" charset="0"/>
              </a:defRPr>
            </a:lvl4pPr>
            <a:lvl5pPr marL="2057400" indent="-228600">
              <a:defRPr kumimoji="1" sz="2800">
                <a:solidFill>
                  <a:schemeClr val="tx1"/>
                </a:solidFill>
                <a:latin typeface="Arial" charset="0"/>
                <a:ea typeface="ＭＳ Ｐゴシック" charset="0"/>
              </a:defRPr>
            </a:lvl5pPr>
            <a:lvl6pPr marL="2514600" indent="-228600" fontAlgn="base">
              <a:spcBef>
                <a:spcPct val="0"/>
              </a:spcBef>
              <a:spcAft>
                <a:spcPct val="0"/>
              </a:spcAft>
              <a:defRPr kumimoji="1" sz="2800">
                <a:solidFill>
                  <a:schemeClr val="tx1"/>
                </a:solidFill>
                <a:latin typeface="Arial" charset="0"/>
                <a:ea typeface="ＭＳ Ｐゴシック" charset="0"/>
              </a:defRPr>
            </a:lvl6pPr>
            <a:lvl7pPr marL="2971800" indent="-228600" fontAlgn="base">
              <a:spcBef>
                <a:spcPct val="0"/>
              </a:spcBef>
              <a:spcAft>
                <a:spcPct val="0"/>
              </a:spcAft>
              <a:defRPr kumimoji="1" sz="2800">
                <a:solidFill>
                  <a:schemeClr val="tx1"/>
                </a:solidFill>
                <a:latin typeface="Arial" charset="0"/>
                <a:ea typeface="ＭＳ Ｐゴシック" charset="0"/>
              </a:defRPr>
            </a:lvl7pPr>
            <a:lvl8pPr marL="3429000" indent="-228600" fontAlgn="base">
              <a:spcBef>
                <a:spcPct val="0"/>
              </a:spcBef>
              <a:spcAft>
                <a:spcPct val="0"/>
              </a:spcAft>
              <a:defRPr kumimoji="1" sz="2800">
                <a:solidFill>
                  <a:schemeClr val="tx1"/>
                </a:solidFill>
                <a:latin typeface="Arial" charset="0"/>
                <a:ea typeface="ＭＳ Ｐゴシック" charset="0"/>
              </a:defRPr>
            </a:lvl8pPr>
            <a:lvl9pPr marL="3886200" indent="-228600" fontAlgn="base">
              <a:spcBef>
                <a:spcPct val="0"/>
              </a:spcBef>
              <a:spcAft>
                <a:spcPct val="0"/>
              </a:spcAft>
              <a:defRPr kumimoji="1" sz="2800">
                <a:solidFill>
                  <a:schemeClr val="tx1"/>
                </a:solidFill>
                <a:latin typeface="Arial" charset="0"/>
                <a:ea typeface="ＭＳ Ｐゴシック" charset="0"/>
              </a:defRPr>
            </a:lvl9pPr>
          </a:lstStyle>
          <a:p>
            <a:r>
              <a:rPr lang="ja-JP" altLang="en-US"/>
              <a:t>電磁波</a:t>
            </a:r>
          </a:p>
        </p:txBody>
      </p:sp>
      <p:sp>
        <p:nvSpPr>
          <p:cNvPr id="10" name="テキスト ボックス 9"/>
          <p:cNvSpPr txBox="1"/>
          <p:nvPr/>
        </p:nvSpPr>
        <p:spPr>
          <a:xfrm>
            <a:off x="5148263" y="4149725"/>
            <a:ext cx="3733800" cy="2246313"/>
          </a:xfrm>
          <a:prstGeom prst="rect">
            <a:avLst/>
          </a:prstGeom>
          <a:noFill/>
        </p:spPr>
        <p:txBody>
          <a:bodyPr>
            <a:spAutoFit/>
          </a:bodyPr>
          <a:lstStyle/>
          <a:p>
            <a:pPr marL="457200" indent="-457200">
              <a:buFont typeface="Wingdings" charset="2"/>
              <a:buChar char="v"/>
              <a:defRPr/>
            </a:pPr>
            <a:r>
              <a:rPr lang="ja-JP" altLang="en-US" dirty="0"/>
              <a:t>プラズマ物理学</a:t>
            </a:r>
            <a:endParaRPr lang="en-US" altLang="ja-JP" dirty="0"/>
          </a:p>
          <a:p>
            <a:pPr marL="457200" indent="-457200">
              <a:buFont typeface="Wingdings" charset="2"/>
              <a:buChar char="v"/>
              <a:defRPr/>
            </a:pPr>
            <a:r>
              <a:rPr lang="ja-JP" altLang="en-US" dirty="0"/>
              <a:t>一般相対性理論</a:t>
            </a:r>
            <a:endParaRPr lang="en-US" altLang="ja-JP" dirty="0"/>
          </a:p>
          <a:p>
            <a:pPr marL="457200" indent="-457200">
              <a:buFont typeface="Wingdings" charset="2"/>
              <a:buChar char="v"/>
              <a:defRPr/>
            </a:pPr>
            <a:r>
              <a:rPr lang="ja-JP" altLang="en-US" dirty="0"/>
              <a:t>コンピューター</a:t>
            </a:r>
            <a:r>
              <a:rPr lang="en-US" altLang="ja-JP" dirty="0"/>
              <a:t/>
            </a:r>
            <a:br>
              <a:rPr lang="en-US" altLang="ja-JP" dirty="0"/>
            </a:br>
            <a:r>
              <a:rPr lang="ja-JP" altLang="en-US" dirty="0"/>
              <a:t>シミュレーション</a:t>
            </a:r>
            <a:endParaRPr lang="en-US" altLang="ja-JP" dirty="0"/>
          </a:p>
          <a:p>
            <a:pPr>
              <a:defRPr/>
            </a:pPr>
            <a:endParaRPr lang="ja-JP" altLang="en-US" dirty="0"/>
          </a:p>
        </p:txBody>
      </p:sp>
      <p:sp>
        <p:nvSpPr>
          <p:cNvPr id="11" name="右矢印 10"/>
          <p:cNvSpPr/>
          <p:nvPr/>
        </p:nvSpPr>
        <p:spPr>
          <a:xfrm rot="14607045">
            <a:off x="5152232" y="3215481"/>
            <a:ext cx="863600" cy="865187"/>
          </a:xfrm>
          <a:prstGeom prst="rightArrow">
            <a:avLst/>
          </a:prstGeom>
          <a:solidFill>
            <a:srgbClr val="3366FF"/>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dirty="0"/>
          </a:p>
        </p:txBody>
      </p:sp>
      <p:sp>
        <p:nvSpPr>
          <p:cNvPr id="5" name="テキスト ボックス 4"/>
          <p:cNvSpPr txBox="1">
            <a:spLocks noChangeArrowheads="1"/>
          </p:cNvSpPr>
          <p:nvPr/>
        </p:nvSpPr>
        <p:spPr bwMode="auto">
          <a:xfrm>
            <a:off x="611188" y="3676650"/>
            <a:ext cx="38211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800">
                <a:solidFill>
                  <a:schemeClr val="tx1"/>
                </a:solidFill>
                <a:latin typeface="Arial" charset="0"/>
                <a:ea typeface="ＭＳ Ｐゴシック" charset="0"/>
                <a:cs typeface="ＭＳ Ｐゴシック" charset="0"/>
              </a:defRPr>
            </a:lvl1pPr>
            <a:lvl2pPr marL="742950" indent="-285750">
              <a:defRPr kumimoji="1" sz="2800">
                <a:solidFill>
                  <a:schemeClr val="tx1"/>
                </a:solidFill>
                <a:latin typeface="Arial" charset="0"/>
                <a:ea typeface="ＭＳ Ｐゴシック" charset="0"/>
              </a:defRPr>
            </a:lvl2pPr>
            <a:lvl3pPr marL="1143000" indent="-228600">
              <a:defRPr kumimoji="1" sz="2800">
                <a:solidFill>
                  <a:schemeClr val="tx1"/>
                </a:solidFill>
                <a:latin typeface="Arial" charset="0"/>
                <a:ea typeface="ＭＳ Ｐゴシック" charset="0"/>
              </a:defRPr>
            </a:lvl3pPr>
            <a:lvl4pPr marL="1600200" indent="-228600">
              <a:defRPr kumimoji="1" sz="2800">
                <a:solidFill>
                  <a:schemeClr val="tx1"/>
                </a:solidFill>
                <a:latin typeface="Arial" charset="0"/>
                <a:ea typeface="ＭＳ Ｐゴシック" charset="0"/>
              </a:defRPr>
            </a:lvl4pPr>
            <a:lvl5pPr marL="2057400" indent="-228600">
              <a:defRPr kumimoji="1" sz="2800">
                <a:solidFill>
                  <a:schemeClr val="tx1"/>
                </a:solidFill>
                <a:latin typeface="Arial" charset="0"/>
                <a:ea typeface="ＭＳ Ｐゴシック" charset="0"/>
              </a:defRPr>
            </a:lvl5pPr>
            <a:lvl6pPr marL="2514600" indent="-228600" fontAlgn="base">
              <a:spcBef>
                <a:spcPct val="0"/>
              </a:spcBef>
              <a:spcAft>
                <a:spcPct val="0"/>
              </a:spcAft>
              <a:defRPr kumimoji="1" sz="2800">
                <a:solidFill>
                  <a:schemeClr val="tx1"/>
                </a:solidFill>
                <a:latin typeface="Arial" charset="0"/>
                <a:ea typeface="ＭＳ Ｐゴシック" charset="0"/>
              </a:defRPr>
            </a:lvl6pPr>
            <a:lvl7pPr marL="2971800" indent="-228600" fontAlgn="base">
              <a:spcBef>
                <a:spcPct val="0"/>
              </a:spcBef>
              <a:spcAft>
                <a:spcPct val="0"/>
              </a:spcAft>
              <a:defRPr kumimoji="1" sz="2800">
                <a:solidFill>
                  <a:schemeClr val="tx1"/>
                </a:solidFill>
                <a:latin typeface="Arial" charset="0"/>
                <a:ea typeface="ＭＳ Ｐゴシック" charset="0"/>
              </a:defRPr>
            </a:lvl7pPr>
            <a:lvl8pPr marL="3429000" indent="-228600" fontAlgn="base">
              <a:spcBef>
                <a:spcPct val="0"/>
              </a:spcBef>
              <a:spcAft>
                <a:spcPct val="0"/>
              </a:spcAft>
              <a:defRPr kumimoji="1" sz="2800">
                <a:solidFill>
                  <a:schemeClr val="tx1"/>
                </a:solidFill>
                <a:latin typeface="Arial" charset="0"/>
                <a:ea typeface="ＭＳ Ｐゴシック" charset="0"/>
              </a:defRPr>
            </a:lvl8pPr>
            <a:lvl9pPr marL="3886200" indent="-228600" fontAlgn="base">
              <a:spcBef>
                <a:spcPct val="0"/>
              </a:spcBef>
              <a:spcAft>
                <a:spcPct val="0"/>
              </a:spcAft>
              <a:defRPr kumimoji="1" sz="2800">
                <a:solidFill>
                  <a:schemeClr val="tx1"/>
                </a:solidFill>
                <a:latin typeface="Arial" charset="0"/>
                <a:ea typeface="ＭＳ Ｐゴシック" charset="0"/>
              </a:defRPr>
            </a:lvl9pPr>
          </a:lstStyle>
          <a:p>
            <a:r>
              <a:rPr lang="ja-JP" altLang="en-US" sz="2000"/>
              <a:t>（質量に比して</a:t>
            </a:r>
            <a:r>
              <a:rPr lang="ja-JP" altLang="en-US" sz="2000">
                <a:solidFill>
                  <a:srgbClr val="FF0000"/>
                </a:solidFill>
              </a:rPr>
              <a:t>非常に小さな</a:t>
            </a:r>
            <a:r>
              <a:rPr lang="ja-JP" altLang="en-US" sz="2000"/>
              <a:t>天体）</a:t>
            </a:r>
          </a:p>
        </p:txBody>
      </p:sp>
      <p:pic>
        <p:nvPicPr>
          <p:cNvPr id="6" name="図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4365625"/>
            <a:ext cx="2717800" cy="152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テキスト ボックス 6"/>
          <p:cNvSpPr txBox="1">
            <a:spLocks noChangeArrowheads="1"/>
          </p:cNvSpPr>
          <p:nvPr/>
        </p:nvSpPr>
        <p:spPr bwMode="auto">
          <a:xfrm>
            <a:off x="179512" y="5877272"/>
            <a:ext cx="417715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a:solidFill>
                  <a:schemeClr val="tx1"/>
                </a:solidFill>
                <a:latin typeface="Arial" charset="0"/>
                <a:ea typeface="ＭＳ Ｐゴシック" charset="0"/>
                <a:cs typeface="ＭＳ Ｐゴシック" charset="0"/>
              </a:defRPr>
            </a:lvl1pPr>
            <a:lvl2pPr marL="742950" indent="-285750">
              <a:defRPr kumimoji="1" sz="2800">
                <a:solidFill>
                  <a:schemeClr val="tx1"/>
                </a:solidFill>
                <a:latin typeface="Arial" charset="0"/>
                <a:ea typeface="ＭＳ Ｐゴシック" charset="0"/>
              </a:defRPr>
            </a:lvl2pPr>
            <a:lvl3pPr marL="1143000" indent="-228600">
              <a:defRPr kumimoji="1" sz="2800">
                <a:solidFill>
                  <a:schemeClr val="tx1"/>
                </a:solidFill>
                <a:latin typeface="Arial" charset="0"/>
                <a:ea typeface="ＭＳ Ｐゴシック" charset="0"/>
              </a:defRPr>
            </a:lvl3pPr>
            <a:lvl4pPr marL="1600200" indent="-228600">
              <a:defRPr kumimoji="1" sz="2800">
                <a:solidFill>
                  <a:schemeClr val="tx1"/>
                </a:solidFill>
                <a:latin typeface="Arial" charset="0"/>
                <a:ea typeface="ＭＳ Ｐゴシック" charset="0"/>
              </a:defRPr>
            </a:lvl4pPr>
            <a:lvl5pPr marL="2057400" indent="-228600">
              <a:defRPr kumimoji="1" sz="2800">
                <a:solidFill>
                  <a:schemeClr val="tx1"/>
                </a:solidFill>
                <a:latin typeface="Arial" charset="0"/>
                <a:ea typeface="ＭＳ Ｐゴシック" charset="0"/>
              </a:defRPr>
            </a:lvl5pPr>
            <a:lvl6pPr marL="2514600" indent="-228600" fontAlgn="base">
              <a:spcBef>
                <a:spcPct val="0"/>
              </a:spcBef>
              <a:spcAft>
                <a:spcPct val="0"/>
              </a:spcAft>
              <a:defRPr kumimoji="1" sz="2800">
                <a:solidFill>
                  <a:schemeClr val="tx1"/>
                </a:solidFill>
                <a:latin typeface="Arial" charset="0"/>
                <a:ea typeface="ＭＳ Ｐゴシック" charset="0"/>
              </a:defRPr>
            </a:lvl6pPr>
            <a:lvl7pPr marL="2971800" indent="-228600" fontAlgn="base">
              <a:spcBef>
                <a:spcPct val="0"/>
              </a:spcBef>
              <a:spcAft>
                <a:spcPct val="0"/>
              </a:spcAft>
              <a:defRPr kumimoji="1" sz="2800">
                <a:solidFill>
                  <a:schemeClr val="tx1"/>
                </a:solidFill>
                <a:latin typeface="Arial" charset="0"/>
                <a:ea typeface="ＭＳ Ｐゴシック" charset="0"/>
              </a:defRPr>
            </a:lvl7pPr>
            <a:lvl8pPr marL="3429000" indent="-228600" fontAlgn="base">
              <a:spcBef>
                <a:spcPct val="0"/>
              </a:spcBef>
              <a:spcAft>
                <a:spcPct val="0"/>
              </a:spcAft>
              <a:defRPr kumimoji="1" sz="2800">
                <a:solidFill>
                  <a:schemeClr val="tx1"/>
                </a:solidFill>
                <a:latin typeface="Arial" charset="0"/>
                <a:ea typeface="ＭＳ Ｐゴシック" charset="0"/>
              </a:defRPr>
            </a:lvl8pPr>
            <a:lvl9pPr marL="3886200" indent="-228600" fontAlgn="base">
              <a:spcBef>
                <a:spcPct val="0"/>
              </a:spcBef>
              <a:spcAft>
                <a:spcPct val="0"/>
              </a:spcAft>
              <a:defRPr kumimoji="1" sz="2800">
                <a:solidFill>
                  <a:schemeClr val="tx1"/>
                </a:solidFill>
                <a:latin typeface="Arial" charset="0"/>
                <a:ea typeface="ＭＳ Ｐゴシック" charset="0"/>
              </a:defRPr>
            </a:lvl9pPr>
          </a:lstStyle>
          <a:p>
            <a:r>
              <a:rPr lang="ja-JP" altLang="en-US" sz="1600" dirty="0">
                <a:latin typeface="ＤＦＰ勘亭流" charset="0"/>
                <a:ea typeface="ＤＦＰ勘亭流" charset="0"/>
                <a:cs typeface="ＤＦＰ勘亭流" charset="0"/>
              </a:rPr>
              <a:t>ブラックホールはものを吸い込むのが恐ろしいのではなく，むしろとてつもない恐るべき激しい現象がまわりで起こっている。</a:t>
            </a:r>
          </a:p>
        </p:txBody>
      </p:sp>
      <p:sp>
        <p:nvSpPr>
          <p:cNvPr id="3" name="テキスト ボックス 2"/>
          <p:cNvSpPr txBox="1"/>
          <p:nvPr/>
        </p:nvSpPr>
        <p:spPr>
          <a:xfrm>
            <a:off x="5868144" y="6093296"/>
            <a:ext cx="2826515" cy="523220"/>
          </a:xfrm>
          <a:prstGeom prst="rect">
            <a:avLst/>
          </a:prstGeom>
          <a:noFill/>
          <a:ln w="76200" cmpd="tri">
            <a:solidFill>
              <a:srgbClr val="FF0000"/>
            </a:solidFill>
          </a:ln>
        </p:spPr>
        <p:txBody>
          <a:bodyPr wrap="none" rtlCol="0">
            <a:spAutoFit/>
          </a:bodyPr>
          <a:lstStyle/>
          <a:p>
            <a:r>
              <a:rPr lang="ja-JP" altLang="en-US" dirty="0"/>
              <a:t>プログラマー，</a:t>
            </a:r>
            <a:r>
              <a:rPr lang="en-US" altLang="ja-JP" dirty="0"/>
              <a:t>SE</a:t>
            </a:r>
            <a:endParaRPr kumimoji="1" lang="ja-JP" altLang="en-US" dirty="0"/>
          </a:p>
        </p:txBody>
      </p:sp>
    </p:spTree>
    <p:extLst>
      <p:ext uri="{BB962C8B-B14F-4D97-AF65-F5344CB8AC3E}">
        <p14:creationId xmlns:p14="http://schemas.microsoft.com/office/powerpoint/2010/main" val="31174259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4213" y="908050"/>
            <a:ext cx="7772400" cy="936625"/>
          </a:xfrm>
        </p:spPr>
        <p:txBody>
          <a:bodyPr/>
          <a:lstStyle/>
          <a:p>
            <a:pPr>
              <a:defRPr/>
            </a:pPr>
            <a:r>
              <a:rPr lang="ja-JP" altLang="en-US" sz="6000" dirty="0"/>
              <a:t>宇宙プラズマ研究室</a:t>
            </a:r>
          </a:p>
        </p:txBody>
      </p:sp>
      <p:sp>
        <p:nvSpPr>
          <p:cNvPr id="13314" name="テキスト ボックス 3"/>
          <p:cNvSpPr txBox="1">
            <a:spLocks noChangeArrowheads="1"/>
          </p:cNvSpPr>
          <p:nvPr/>
        </p:nvSpPr>
        <p:spPr bwMode="auto">
          <a:xfrm>
            <a:off x="3130550" y="2349500"/>
            <a:ext cx="22336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a:solidFill>
                  <a:schemeClr val="tx1"/>
                </a:solidFill>
                <a:latin typeface="Arial" charset="0"/>
                <a:ea typeface="ＭＳ Ｐゴシック" charset="0"/>
                <a:cs typeface="ＭＳ Ｐゴシック" charset="0"/>
              </a:defRPr>
            </a:lvl1pPr>
            <a:lvl2pPr marL="742950" indent="-285750">
              <a:defRPr kumimoji="1" sz="2800">
                <a:solidFill>
                  <a:schemeClr val="tx1"/>
                </a:solidFill>
                <a:latin typeface="Arial" charset="0"/>
                <a:ea typeface="ＭＳ Ｐゴシック" charset="0"/>
              </a:defRPr>
            </a:lvl2pPr>
            <a:lvl3pPr marL="1143000" indent="-228600">
              <a:defRPr kumimoji="1" sz="2800">
                <a:solidFill>
                  <a:schemeClr val="tx1"/>
                </a:solidFill>
                <a:latin typeface="Arial" charset="0"/>
                <a:ea typeface="ＭＳ Ｐゴシック" charset="0"/>
              </a:defRPr>
            </a:lvl3pPr>
            <a:lvl4pPr marL="1600200" indent="-228600">
              <a:defRPr kumimoji="1" sz="2800">
                <a:solidFill>
                  <a:schemeClr val="tx1"/>
                </a:solidFill>
                <a:latin typeface="Arial" charset="0"/>
                <a:ea typeface="ＭＳ Ｐゴシック" charset="0"/>
              </a:defRPr>
            </a:lvl4pPr>
            <a:lvl5pPr marL="2057400" indent="-228600">
              <a:defRPr kumimoji="1" sz="2800">
                <a:solidFill>
                  <a:schemeClr val="tx1"/>
                </a:solidFill>
                <a:latin typeface="Arial" charset="0"/>
                <a:ea typeface="ＭＳ Ｐゴシック" charset="0"/>
              </a:defRPr>
            </a:lvl5pPr>
            <a:lvl6pPr marL="2514600" indent="-228600" fontAlgn="base">
              <a:spcBef>
                <a:spcPct val="0"/>
              </a:spcBef>
              <a:spcAft>
                <a:spcPct val="0"/>
              </a:spcAft>
              <a:defRPr kumimoji="1" sz="2800">
                <a:solidFill>
                  <a:schemeClr val="tx1"/>
                </a:solidFill>
                <a:latin typeface="Arial" charset="0"/>
                <a:ea typeface="ＭＳ Ｐゴシック" charset="0"/>
              </a:defRPr>
            </a:lvl6pPr>
            <a:lvl7pPr marL="2971800" indent="-228600" fontAlgn="base">
              <a:spcBef>
                <a:spcPct val="0"/>
              </a:spcBef>
              <a:spcAft>
                <a:spcPct val="0"/>
              </a:spcAft>
              <a:defRPr kumimoji="1" sz="2800">
                <a:solidFill>
                  <a:schemeClr val="tx1"/>
                </a:solidFill>
                <a:latin typeface="Arial" charset="0"/>
                <a:ea typeface="ＭＳ Ｐゴシック" charset="0"/>
              </a:defRPr>
            </a:lvl7pPr>
            <a:lvl8pPr marL="3429000" indent="-228600" fontAlgn="base">
              <a:spcBef>
                <a:spcPct val="0"/>
              </a:spcBef>
              <a:spcAft>
                <a:spcPct val="0"/>
              </a:spcAft>
              <a:defRPr kumimoji="1" sz="2800">
                <a:solidFill>
                  <a:schemeClr val="tx1"/>
                </a:solidFill>
                <a:latin typeface="Arial" charset="0"/>
                <a:ea typeface="ＭＳ Ｐゴシック" charset="0"/>
              </a:defRPr>
            </a:lvl8pPr>
            <a:lvl9pPr marL="3886200" indent="-228600" fontAlgn="base">
              <a:spcBef>
                <a:spcPct val="0"/>
              </a:spcBef>
              <a:spcAft>
                <a:spcPct val="0"/>
              </a:spcAft>
              <a:defRPr kumimoji="1" sz="2800">
                <a:solidFill>
                  <a:schemeClr val="tx1"/>
                </a:solidFill>
                <a:latin typeface="Arial" charset="0"/>
                <a:ea typeface="ＭＳ Ｐゴシック" charset="0"/>
              </a:defRPr>
            </a:lvl9pPr>
          </a:lstStyle>
          <a:p>
            <a:r>
              <a:rPr lang="ja-JP" altLang="en-US" sz="3600"/>
              <a:t>小出眞路</a:t>
            </a:r>
          </a:p>
        </p:txBody>
      </p:sp>
      <p:pic>
        <p:nvPicPr>
          <p:cNvPr id="13315"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86413" y="4221163"/>
            <a:ext cx="3557587"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4221163"/>
            <a:ext cx="3284538"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テキスト ボックス 2"/>
          <p:cNvSpPr txBox="1">
            <a:spLocks noChangeArrowheads="1"/>
          </p:cNvSpPr>
          <p:nvPr/>
        </p:nvSpPr>
        <p:spPr bwMode="auto">
          <a:xfrm>
            <a:off x="539750" y="3554413"/>
            <a:ext cx="397596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800">
                <a:solidFill>
                  <a:schemeClr val="tx1"/>
                </a:solidFill>
                <a:latin typeface="Arial" charset="0"/>
                <a:ea typeface="ＭＳ Ｐゴシック" charset="0"/>
                <a:cs typeface="ＭＳ Ｐゴシック" charset="0"/>
              </a:defRPr>
            </a:lvl1pPr>
            <a:lvl2pPr marL="742950" indent="-285750">
              <a:defRPr kumimoji="1" sz="2800">
                <a:solidFill>
                  <a:schemeClr val="tx1"/>
                </a:solidFill>
                <a:latin typeface="Arial" charset="0"/>
                <a:ea typeface="ＭＳ Ｐゴシック" charset="0"/>
              </a:defRPr>
            </a:lvl2pPr>
            <a:lvl3pPr marL="1143000" indent="-228600">
              <a:defRPr kumimoji="1" sz="2800">
                <a:solidFill>
                  <a:schemeClr val="tx1"/>
                </a:solidFill>
                <a:latin typeface="Arial" charset="0"/>
                <a:ea typeface="ＭＳ Ｐゴシック" charset="0"/>
              </a:defRPr>
            </a:lvl3pPr>
            <a:lvl4pPr marL="1600200" indent="-228600">
              <a:defRPr kumimoji="1" sz="2800">
                <a:solidFill>
                  <a:schemeClr val="tx1"/>
                </a:solidFill>
                <a:latin typeface="Arial" charset="0"/>
                <a:ea typeface="ＭＳ Ｐゴシック" charset="0"/>
              </a:defRPr>
            </a:lvl4pPr>
            <a:lvl5pPr marL="2057400" indent="-228600">
              <a:defRPr kumimoji="1" sz="2800">
                <a:solidFill>
                  <a:schemeClr val="tx1"/>
                </a:solidFill>
                <a:latin typeface="Arial" charset="0"/>
                <a:ea typeface="ＭＳ Ｐゴシック" charset="0"/>
              </a:defRPr>
            </a:lvl5pPr>
            <a:lvl6pPr marL="2514600" indent="-228600" fontAlgn="base">
              <a:spcBef>
                <a:spcPct val="0"/>
              </a:spcBef>
              <a:spcAft>
                <a:spcPct val="0"/>
              </a:spcAft>
              <a:defRPr kumimoji="1" sz="2800">
                <a:solidFill>
                  <a:schemeClr val="tx1"/>
                </a:solidFill>
                <a:latin typeface="Arial" charset="0"/>
                <a:ea typeface="ＭＳ Ｐゴシック" charset="0"/>
              </a:defRPr>
            </a:lvl6pPr>
            <a:lvl7pPr marL="2971800" indent="-228600" fontAlgn="base">
              <a:spcBef>
                <a:spcPct val="0"/>
              </a:spcBef>
              <a:spcAft>
                <a:spcPct val="0"/>
              </a:spcAft>
              <a:defRPr kumimoji="1" sz="2800">
                <a:solidFill>
                  <a:schemeClr val="tx1"/>
                </a:solidFill>
                <a:latin typeface="Arial" charset="0"/>
                <a:ea typeface="ＭＳ Ｐゴシック" charset="0"/>
              </a:defRPr>
            </a:lvl7pPr>
            <a:lvl8pPr marL="3429000" indent="-228600" fontAlgn="base">
              <a:spcBef>
                <a:spcPct val="0"/>
              </a:spcBef>
              <a:spcAft>
                <a:spcPct val="0"/>
              </a:spcAft>
              <a:defRPr kumimoji="1" sz="2800">
                <a:solidFill>
                  <a:schemeClr val="tx1"/>
                </a:solidFill>
                <a:latin typeface="Arial" charset="0"/>
                <a:ea typeface="ＭＳ Ｐゴシック" charset="0"/>
              </a:defRPr>
            </a:lvl8pPr>
            <a:lvl9pPr marL="3886200" indent="-228600" fontAlgn="base">
              <a:spcBef>
                <a:spcPct val="0"/>
              </a:spcBef>
              <a:spcAft>
                <a:spcPct val="0"/>
              </a:spcAft>
              <a:defRPr kumimoji="1" sz="2800">
                <a:solidFill>
                  <a:schemeClr val="tx1"/>
                </a:solidFill>
                <a:latin typeface="Arial" charset="0"/>
                <a:ea typeface="ＭＳ Ｐゴシック" charset="0"/>
              </a:defRPr>
            </a:lvl9pPr>
          </a:lstStyle>
          <a:p>
            <a:r>
              <a:rPr lang="ja-JP" altLang="en-US" dirty="0"/>
              <a:t>宇宙プラズマの観測</a:t>
            </a:r>
            <a:r>
              <a:rPr lang="en-US" altLang="en-US" dirty="0"/>
              <a:t>画像</a:t>
            </a:r>
            <a:endParaRPr lang="ja-JP" altLang="en-US" dirty="0"/>
          </a:p>
        </p:txBody>
      </p:sp>
      <p:sp>
        <p:nvSpPr>
          <p:cNvPr id="13318" name="正方形/長方形 3"/>
          <p:cNvSpPr>
            <a:spLocks noChangeArrowheads="1"/>
          </p:cNvSpPr>
          <p:nvPr/>
        </p:nvSpPr>
        <p:spPr bwMode="auto">
          <a:xfrm>
            <a:off x="360363" y="5981700"/>
            <a:ext cx="45720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sz="2000">
                <a:solidFill>
                  <a:schemeClr val="bg1"/>
                </a:solidFill>
              </a:rPr>
              <a:t>宇宙から見たオーロラ</a:t>
            </a:r>
            <a:endParaRPr lang="en-US" altLang="ja-JP" sz="2000">
              <a:solidFill>
                <a:schemeClr val="bg1"/>
              </a:solidFill>
            </a:endParaRPr>
          </a:p>
          <a:p>
            <a:r>
              <a:rPr lang="ja-JP" altLang="en-US" sz="1400"/>
              <a:t>油井亀美也（</a:t>
            </a:r>
            <a:r>
              <a:rPr lang="en-US" altLang="ja-JP" sz="1400"/>
              <a:t>JAXA</a:t>
            </a:r>
            <a:r>
              <a:rPr lang="ja-JP" altLang="en-US" sz="1400"/>
              <a:t>宇宙飛行士）撮影</a:t>
            </a:r>
          </a:p>
        </p:txBody>
      </p:sp>
      <p:pic>
        <p:nvPicPr>
          <p:cNvPr id="13319" name="図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92500" y="4221163"/>
            <a:ext cx="2374900"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0" name="正方形/長方形 17"/>
          <p:cNvSpPr>
            <a:spLocks noChangeArrowheads="1"/>
          </p:cNvSpPr>
          <p:nvPr/>
        </p:nvSpPr>
        <p:spPr bwMode="auto">
          <a:xfrm>
            <a:off x="3419475" y="6237288"/>
            <a:ext cx="244792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sz="2000">
                <a:solidFill>
                  <a:schemeClr val="bg1"/>
                </a:solidFill>
              </a:rPr>
              <a:t>太陽の</a:t>
            </a:r>
            <a:r>
              <a:rPr lang="en-US" altLang="ja-JP" sz="2000">
                <a:solidFill>
                  <a:schemeClr val="bg1"/>
                </a:solidFill>
              </a:rPr>
              <a:t>X</a:t>
            </a:r>
            <a:r>
              <a:rPr lang="ja-JP" altLang="en-US" sz="2000">
                <a:solidFill>
                  <a:schemeClr val="bg1"/>
                </a:solidFill>
              </a:rPr>
              <a:t>線画像</a:t>
            </a:r>
            <a:endParaRPr lang="en-US" altLang="ja-JP" sz="1400"/>
          </a:p>
          <a:p>
            <a:r>
              <a:rPr lang="ja-JP" altLang="en-US" sz="1400"/>
              <a:t>太陽観測衛星「ひので」</a:t>
            </a:r>
            <a:r>
              <a:rPr lang="en-US" altLang="ja-JP" sz="1400"/>
              <a:t>XRT</a:t>
            </a:r>
            <a:endParaRPr lang="ja-JP" altLang="en-US" sz="1400"/>
          </a:p>
        </p:txBody>
      </p:sp>
      <p:sp>
        <p:nvSpPr>
          <p:cNvPr id="9" name="Text Box 5"/>
          <p:cNvSpPr txBox="1">
            <a:spLocks noChangeArrowheads="1"/>
          </p:cNvSpPr>
          <p:nvPr/>
        </p:nvSpPr>
        <p:spPr bwMode="auto">
          <a:xfrm>
            <a:off x="6011863" y="5622925"/>
            <a:ext cx="313213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spAutoFit/>
          </a:bodyPr>
          <a:lstStyle>
            <a:lvl1pPr>
              <a:defRPr kumimoji="1" sz="2800">
                <a:solidFill>
                  <a:schemeClr val="tx1"/>
                </a:solidFill>
                <a:latin typeface="Arial" charset="0"/>
                <a:ea typeface="ＭＳ Ｐゴシック" charset="0"/>
                <a:cs typeface="ＭＳ Ｐゴシック" charset="0"/>
              </a:defRPr>
            </a:lvl1pPr>
            <a:lvl2pPr marL="742950" indent="-285750">
              <a:defRPr kumimoji="1" sz="2800">
                <a:solidFill>
                  <a:schemeClr val="tx1"/>
                </a:solidFill>
                <a:latin typeface="Arial" charset="0"/>
                <a:ea typeface="ＭＳ Ｐゴシック" charset="0"/>
              </a:defRPr>
            </a:lvl2pPr>
            <a:lvl3pPr marL="1143000" indent="-228600">
              <a:defRPr kumimoji="1" sz="2800">
                <a:solidFill>
                  <a:schemeClr val="tx1"/>
                </a:solidFill>
                <a:latin typeface="Arial" charset="0"/>
                <a:ea typeface="ＭＳ Ｐゴシック" charset="0"/>
              </a:defRPr>
            </a:lvl3pPr>
            <a:lvl4pPr marL="1600200" indent="-228600">
              <a:defRPr kumimoji="1" sz="2800">
                <a:solidFill>
                  <a:schemeClr val="tx1"/>
                </a:solidFill>
                <a:latin typeface="Arial" charset="0"/>
                <a:ea typeface="ＭＳ Ｐゴシック" charset="0"/>
              </a:defRPr>
            </a:lvl4pPr>
            <a:lvl5pPr marL="2057400" indent="-228600">
              <a:defRPr kumimoji="1" sz="2800">
                <a:solidFill>
                  <a:schemeClr val="tx1"/>
                </a:solidFill>
                <a:latin typeface="Arial" charset="0"/>
                <a:ea typeface="ＭＳ Ｐゴシック" charset="0"/>
              </a:defRPr>
            </a:lvl5pPr>
            <a:lvl6pPr marL="2514600" indent="-228600" fontAlgn="base">
              <a:spcBef>
                <a:spcPct val="0"/>
              </a:spcBef>
              <a:spcAft>
                <a:spcPct val="0"/>
              </a:spcAft>
              <a:defRPr kumimoji="1" sz="2800">
                <a:solidFill>
                  <a:schemeClr val="tx1"/>
                </a:solidFill>
                <a:latin typeface="Arial" charset="0"/>
                <a:ea typeface="ＭＳ Ｐゴシック" charset="0"/>
              </a:defRPr>
            </a:lvl6pPr>
            <a:lvl7pPr marL="2971800" indent="-228600" fontAlgn="base">
              <a:spcBef>
                <a:spcPct val="0"/>
              </a:spcBef>
              <a:spcAft>
                <a:spcPct val="0"/>
              </a:spcAft>
              <a:defRPr kumimoji="1" sz="2800">
                <a:solidFill>
                  <a:schemeClr val="tx1"/>
                </a:solidFill>
                <a:latin typeface="Arial" charset="0"/>
                <a:ea typeface="ＭＳ Ｐゴシック" charset="0"/>
              </a:defRPr>
            </a:lvl7pPr>
            <a:lvl8pPr marL="3429000" indent="-228600" fontAlgn="base">
              <a:spcBef>
                <a:spcPct val="0"/>
              </a:spcBef>
              <a:spcAft>
                <a:spcPct val="0"/>
              </a:spcAft>
              <a:defRPr kumimoji="1" sz="2800">
                <a:solidFill>
                  <a:schemeClr val="tx1"/>
                </a:solidFill>
                <a:latin typeface="Arial" charset="0"/>
                <a:ea typeface="ＭＳ Ｐゴシック" charset="0"/>
              </a:defRPr>
            </a:lvl8pPr>
            <a:lvl9pPr marL="3886200" indent="-228600" fontAlgn="base">
              <a:spcBef>
                <a:spcPct val="0"/>
              </a:spcBef>
              <a:spcAft>
                <a:spcPct val="0"/>
              </a:spcAft>
              <a:defRPr kumimoji="1" sz="2800">
                <a:solidFill>
                  <a:schemeClr val="tx1"/>
                </a:solidFill>
                <a:latin typeface="Arial" charset="0"/>
                <a:ea typeface="ＭＳ Ｐゴシック" charset="0"/>
              </a:defRPr>
            </a:lvl9pPr>
          </a:lstStyle>
          <a:p>
            <a:pPr algn="ctr"/>
            <a:r>
              <a:rPr lang="ja-JP" altLang="en-US" sz="1600">
                <a:solidFill>
                  <a:srgbClr val="FFFFFF"/>
                </a:solidFill>
              </a:rPr>
              <a:t>巨大楕円銀河Ｍ８７銀河の中心からの相対論的宇宙ジェット</a:t>
            </a:r>
            <a:endParaRPr lang="en-US" altLang="ja-JP" sz="1600">
              <a:solidFill>
                <a:srgbClr val="FFFFFF"/>
              </a:solidFill>
            </a:endParaRPr>
          </a:p>
          <a:p>
            <a:r>
              <a:rPr lang="ja-JP" altLang="en-US" sz="1600"/>
              <a:t>超大型干渉電波望遠鏡群「</a:t>
            </a:r>
            <a:r>
              <a:rPr lang="en-US" altLang="ja-JP" sz="1600"/>
              <a:t>VLA</a:t>
            </a:r>
            <a:r>
              <a:rPr lang="ja-JP" altLang="en-US" sz="1600"/>
              <a:t>」</a:t>
            </a:r>
            <a:endParaRPr lang="ja-JP" altLang="en-US" sz="1600">
              <a:solidFill>
                <a:srgbClr val="FFFFFF"/>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1293</TotalTime>
  <Words>908</Words>
  <Application>Microsoft Macintosh PowerPoint</Application>
  <PresentationFormat>画面に合わせる (4:3)</PresentationFormat>
  <Paragraphs>177</Paragraphs>
  <Slides>23</Slides>
  <Notes>0</Notes>
  <HiddenSlides>0</HiddenSlides>
  <MMClips>3</MMClips>
  <ScaleCrop>false</ScaleCrop>
  <HeadingPairs>
    <vt:vector size="6" baseType="variant">
      <vt:variant>
        <vt:lpstr>テーマ</vt:lpstr>
      </vt:variant>
      <vt:variant>
        <vt:i4>1</vt:i4>
      </vt:variant>
      <vt:variant>
        <vt:lpstr>埋め込まれた OLE サーバー</vt:lpstr>
      </vt:variant>
      <vt:variant>
        <vt:i4>1</vt:i4>
      </vt:variant>
      <vt:variant>
        <vt:lpstr>スライド タイトル</vt:lpstr>
      </vt:variant>
      <vt:variant>
        <vt:i4>23</vt:i4>
      </vt:variant>
    </vt:vector>
  </HeadingPairs>
  <TitlesOfParts>
    <vt:vector size="25" baseType="lpstr">
      <vt:lpstr>標準デザイン</vt:lpstr>
      <vt:lpstr>数式</vt:lpstr>
      <vt:lpstr>宇宙プラズマ研究室</vt:lpstr>
      <vt:lpstr>Radio observation of relativistic jet from core region of M87.</vt:lpstr>
      <vt:lpstr>相対論的宇宙ジェットの形成： ブラックホール・プラズマ・エンジン</vt:lpstr>
      <vt:lpstr>研究対象</vt:lpstr>
      <vt:lpstr>研究室セミナー</vt:lpstr>
      <vt:lpstr>PowerPoint プレゼンテーション</vt:lpstr>
      <vt:lpstr>世界初 ブラックホールの輪郭撮影に成功 2019年4月10日 22時10分世界６カ所同時発表</vt:lpstr>
      <vt:lpstr>研究対象</vt:lpstr>
      <vt:lpstr>宇宙プラズマ研究室</vt:lpstr>
      <vt:lpstr>PowerPoint プレゼンテーション</vt:lpstr>
      <vt:lpstr>PowerPoint プレゼンテーション</vt:lpstr>
      <vt:lpstr>PowerPoint プレゼンテーション</vt:lpstr>
      <vt:lpstr>研究テーマ</vt:lpstr>
      <vt:lpstr>ハイブリッド・ジェット</vt:lpstr>
      <vt:lpstr>回転するブラックホールによりねじられて膨張する磁力線（磁気的橋）</vt:lpstr>
      <vt:lpstr>回転するブラックホールによりねじられる磁力線</vt:lpstr>
      <vt:lpstr>宇宙プラズマ</vt:lpstr>
      <vt:lpstr>宇宙プラズマ</vt:lpstr>
      <vt:lpstr>銀河ジェット：巨大楕円銀河M８７ジェット</vt:lpstr>
      <vt:lpstr>PowerPoint プレゼンテーション</vt:lpstr>
      <vt:lpstr>銀河系内の超光速ジェット天体</vt:lpstr>
      <vt:lpstr>巨大楕円銀河Ｍ８７銀河の中心からの相対論的宇宙ジェット</vt:lpstr>
      <vt:lpstr>エルゴ領域を横切る磁力線に沿ってのエネルギー放出,      </vt:lpstr>
    </vt:vector>
  </TitlesOfParts>
  <Company>K. 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宇宙プラズマ研究室</dc:title>
  <dc:creator>koidesin</dc:creator>
  <cp:lastModifiedBy>koidesin</cp:lastModifiedBy>
  <cp:revision>826</cp:revision>
  <cp:lastPrinted>2025-02-06T23:02:08Z</cp:lastPrinted>
  <dcterms:created xsi:type="dcterms:W3CDTF">2009-01-16T06:08:32Z</dcterms:created>
  <dcterms:modified xsi:type="dcterms:W3CDTF">2026-02-09T01:54:51Z</dcterms:modified>
</cp:coreProperties>
</file>